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media/image4.jpg" ContentType="image/png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71" r:id="rId3"/>
    <p:sldId id="261" r:id="rId4"/>
    <p:sldId id="274" r:id="rId5"/>
    <p:sldId id="276" r:id="rId6"/>
    <p:sldId id="275" r:id="rId7"/>
    <p:sldId id="272" r:id="rId8"/>
    <p:sldId id="277" r:id="rId9"/>
    <p:sldId id="269" r:id="rId10"/>
    <p:sldId id="278" r:id="rId11"/>
    <p:sldId id="273" r:id="rId12"/>
    <p:sldId id="279" r:id="rId13"/>
    <p:sldId id="260" r:id="rId14"/>
  </p:sldIdLst>
  <p:sldSz cx="12192000" cy="6858000"/>
  <p:notesSz cx="6858000" cy="9144000"/>
  <p:embeddedFontLst>
    <p:embeddedFont>
      <p:font typeface="Open Sans" panose="020B0606030504020204" pitchFamily="34" charset="0"/>
      <p:regular r:id="rId16"/>
      <p:bold r:id="rId17"/>
      <p:italic r:id="rId18"/>
      <p:boldItalic r:id="rId1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2" pos="347" userDrawn="1">
          <p15:clr>
            <a:srgbClr val="000000"/>
          </p15:clr>
        </p15:guide>
        <p15:guide id="3" orient="horz" pos="1344" userDrawn="1">
          <p15:clr>
            <a:srgbClr val="A4A3A4"/>
          </p15:clr>
        </p15:guide>
        <p15:guide id="4" orient="horz" pos="98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5" roundtripDataSignature="AMtx7mg2fLzW2NWhC2ejww7VA5lENbgL/Q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3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65CAB"/>
    <a:srgbClr val="0046A2"/>
    <a:srgbClr val="D1D1D1"/>
    <a:srgbClr val="F1BE29"/>
    <a:srgbClr val="7BC6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60" autoAdjust="0"/>
  </p:normalViewPr>
  <p:slideViewPr>
    <p:cSldViewPr snapToGrid="0">
      <p:cViewPr varScale="1">
        <p:scale>
          <a:sx n="58" d="100"/>
          <a:sy n="58" d="100"/>
        </p:scale>
        <p:origin x="896" y="52"/>
      </p:cViewPr>
      <p:guideLst>
        <p:guide pos="347"/>
        <p:guide orient="horz" pos="1344"/>
        <p:guide orient="horz" pos="98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customschemas.google.com/relationships/presentationmetadata" Target="meta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Титульный слайд" userDrawn="1">
  <p:cSld name="TITLE">
    <p:bg>
      <p:bgRef idx="1001">
        <a:schemeClr val="bg1"/>
      </p:bgRef>
    </p:bg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88;p1">
            <a:extLst>
              <a:ext uri="{FF2B5EF4-FFF2-40B4-BE49-F238E27FC236}">
                <a16:creationId xmlns:a16="http://schemas.microsoft.com/office/drawing/2014/main" id="{2D925FD8-DECC-4CD6-B8C0-B1ADCC5FA20A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t="16270" b="8845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B0283559-7C69-4037-A5DE-025458FA127C}"/>
              </a:ext>
            </a:extLst>
          </p:cNvPr>
          <p:cNvGrpSpPr/>
          <p:nvPr userDrawn="1"/>
        </p:nvGrpSpPr>
        <p:grpSpPr>
          <a:xfrm>
            <a:off x="694478" y="633067"/>
            <a:ext cx="9502816" cy="4706741"/>
            <a:chOff x="694478" y="633067"/>
            <a:chExt cx="9502816" cy="4706741"/>
          </a:xfrm>
        </p:grpSpPr>
        <p:pic>
          <p:nvPicPr>
            <p:cNvPr id="9" name="Google Shape;13;p5">
              <a:extLst>
                <a:ext uri="{FF2B5EF4-FFF2-40B4-BE49-F238E27FC236}">
                  <a16:creationId xmlns:a16="http://schemas.microsoft.com/office/drawing/2014/main" id="{2F2230A9-DF50-482B-98EE-86D3A472B57F}"/>
                </a:ext>
              </a:extLst>
            </p:cNvPr>
            <p:cNvPicPr preferRelativeResize="0"/>
            <p:nvPr userDrawn="1"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94481" y="633067"/>
              <a:ext cx="9502813" cy="470674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" name="Прямоугольник 9">
              <a:extLst>
                <a:ext uri="{FF2B5EF4-FFF2-40B4-BE49-F238E27FC236}">
                  <a16:creationId xmlns:a16="http://schemas.microsoft.com/office/drawing/2014/main" id="{8967D30A-87B4-4421-A52A-46DC79DD78AC}"/>
                </a:ext>
              </a:extLst>
            </p:cNvPr>
            <p:cNvSpPr/>
            <p:nvPr userDrawn="1"/>
          </p:nvSpPr>
          <p:spPr>
            <a:xfrm>
              <a:off x="694478" y="5306991"/>
              <a:ext cx="9502813" cy="28800"/>
            </a:xfrm>
            <a:prstGeom prst="rect">
              <a:avLst/>
            </a:prstGeom>
            <a:solidFill>
              <a:srgbClr val="E6E7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20BDE73-1EE8-4C18-91ED-1CD26511FE5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157539" y="611835"/>
            <a:ext cx="2361600" cy="721959"/>
          </a:xfrm>
          <a:prstGeom prst="rect">
            <a:avLst/>
          </a:prstGeom>
        </p:spPr>
      </p:pic>
      <p:sp>
        <p:nvSpPr>
          <p:cNvPr id="4" name="Google Shape;11;p5">
            <a:extLst>
              <a:ext uri="{FF2B5EF4-FFF2-40B4-BE49-F238E27FC236}">
                <a16:creationId xmlns:a16="http://schemas.microsoft.com/office/drawing/2014/main" id="{E3BFA7FB-261D-418C-AB36-0AE52A4CC41D}"/>
              </a:ext>
            </a:extLst>
          </p:cNvPr>
          <p:cNvSpPr txBox="1">
            <a:spLocks noGrp="1"/>
          </p:cNvSpPr>
          <p:nvPr>
            <p:ph type="ctrTitle" hasCustomPrompt="1"/>
          </p:nvPr>
        </p:nvSpPr>
        <p:spPr>
          <a:xfrm>
            <a:off x="1078287" y="831273"/>
            <a:ext cx="9119010" cy="34166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Open Sans"/>
              <a:buNone/>
              <a:defRPr sz="4400" b="0">
                <a:solidFill>
                  <a:schemeClr val="lt1"/>
                </a:solidFill>
                <a:latin typeface="+mj-lt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ru-RU" dirty="0"/>
              <a:t>Заголовок слайда</a:t>
            </a:r>
            <a:endParaRPr dirty="0"/>
          </a:p>
        </p:txBody>
      </p:sp>
      <p:sp>
        <p:nvSpPr>
          <p:cNvPr id="5" name="Google Shape;12;p5">
            <a:extLst>
              <a:ext uri="{FF2B5EF4-FFF2-40B4-BE49-F238E27FC236}">
                <a16:creationId xmlns:a16="http://schemas.microsoft.com/office/drawing/2014/main" id="{84D6A78E-BD41-4E16-8DD7-8CD3958FF54B}"/>
              </a:ext>
            </a:extLst>
          </p:cNvPr>
          <p:cNvSpPr txBox="1">
            <a:spLocks noGrp="1"/>
          </p:cNvSpPr>
          <p:nvPr>
            <p:ph type="subTitle" idx="1" hasCustomPrompt="1"/>
          </p:nvPr>
        </p:nvSpPr>
        <p:spPr>
          <a:xfrm>
            <a:off x="1078286" y="4363657"/>
            <a:ext cx="9119010" cy="968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800"/>
              <a:buNone/>
              <a:defRPr sz="2800">
                <a:solidFill>
                  <a:schemeClr val="lt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  <a:sym typeface="Open Sans"/>
              </a:defRPr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 sz="1350"/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r>
              <a:rPr lang="ru-RU" dirty="0"/>
              <a:t>Подзаголовок слайда</a:t>
            </a:r>
            <a:endParaRPr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, подзаголовок и объект" userDrawn="1">
  <p:cSld name="Заголовок, подзаголовок и объект">
    <p:bg>
      <p:bgRef idx="1001">
        <a:schemeClr val="bg1"/>
      </p:bgRef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"/>
          <p:cNvSpPr txBox="1">
            <a:spLocks noGrp="1"/>
          </p:cNvSpPr>
          <p:nvPr>
            <p:ph type="body" idx="1" hasCustomPrompt="1"/>
          </p:nvPr>
        </p:nvSpPr>
        <p:spPr>
          <a:xfrm>
            <a:off x="558782" y="1778092"/>
            <a:ext cx="11196533" cy="44732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▪"/>
              <a:defRPr sz="2300"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355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30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30" name="Google Shape;30;p8"/>
          <p:cNvSpPr txBox="1">
            <a:spLocks noGrp="1"/>
          </p:cNvSpPr>
          <p:nvPr>
            <p:ph type="body" idx="2" hasCustomPrompt="1"/>
          </p:nvPr>
        </p:nvSpPr>
        <p:spPr>
          <a:xfrm>
            <a:off x="558782" y="1185979"/>
            <a:ext cx="11196533" cy="584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3200"/>
              <a:buNone/>
              <a:defRPr sz="2700">
                <a:solidFill>
                  <a:srgbClr val="F1BE29"/>
                </a:solidFill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2000"/>
              <a:buNone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ru-RU" dirty="0"/>
              <a:t>Текст слайда</a:t>
            </a:r>
          </a:p>
          <a:p>
            <a:endParaRPr dirty="0"/>
          </a:p>
        </p:txBody>
      </p:sp>
      <p:sp>
        <p:nvSpPr>
          <p:cNvPr id="6" name="Google Shape;83;p17">
            <a:extLst>
              <a:ext uri="{FF2B5EF4-FFF2-40B4-BE49-F238E27FC236}">
                <a16:creationId xmlns:a16="http://schemas.microsoft.com/office/drawing/2014/main" id="{464BD804-D61C-41D4-836A-3F0D5620725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одзаголовок и Сравнение" userDrawn="1">
  <p:cSld name="Подзаголовок и Сравнение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83;p17">
            <a:extLst>
              <a:ext uri="{FF2B5EF4-FFF2-40B4-BE49-F238E27FC236}">
                <a16:creationId xmlns:a16="http://schemas.microsoft.com/office/drawing/2014/main" id="{A3BCCEBD-8EA8-458F-9BC3-430C03DA2D8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73628" y="6434051"/>
            <a:ext cx="632459" cy="275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dirty="0"/>
          </a:p>
        </p:txBody>
      </p:sp>
      <p:sp>
        <p:nvSpPr>
          <p:cNvPr id="8" name="Google Shape;47;p11">
            <a:extLst>
              <a:ext uri="{FF2B5EF4-FFF2-40B4-BE49-F238E27FC236}">
                <a16:creationId xmlns:a16="http://schemas.microsoft.com/office/drawing/2014/main" id="{BE73FDE2-AD6D-4536-979A-DFD5A5A120FB}"/>
              </a:ext>
            </a:extLst>
          </p:cNvPr>
          <p:cNvSpPr txBox="1">
            <a:spLocks noGrp="1"/>
          </p:cNvSpPr>
          <p:nvPr>
            <p:ph type="body" idx="13" hasCustomPrompt="1"/>
          </p:nvPr>
        </p:nvSpPr>
        <p:spPr>
          <a:xfrm>
            <a:off x="558781" y="1770664"/>
            <a:ext cx="5508000" cy="4507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76200" lvl="0" indent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300"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355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30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9" name="Google Shape;48;p11">
            <a:extLst>
              <a:ext uri="{FF2B5EF4-FFF2-40B4-BE49-F238E27FC236}">
                <a16:creationId xmlns:a16="http://schemas.microsoft.com/office/drawing/2014/main" id="{CDC7DB9F-D126-4C0F-900F-3ED455B7D4B6}"/>
              </a:ext>
            </a:extLst>
          </p:cNvPr>
          <p:cNvSpPr txBox="1">
            <a:spLocks noGrp="1"/>
          </p:cNvSpPr>
          <p:nvPr>
            <p:ph type="body" idx="2" hasCustomPrompt="1"/>
          </p:nvPr>
        </p:nvSpPr>
        <p:spPr>
          <a:xfrm>
            <a:off x="6241899" y="1770664"/>
            <a:ext cx="5508000" cy="4507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76200" lvl="0" indent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300"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355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30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▪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6" name="Google Shape;30;p8">
            <a:extLst>
              <a:ext uri="{FF2B5EF4-FFF2-40B4-BE49-F238E27FC236}">
                <a16:creationId xmlns:a16="http://schemas.microsoft.com/office/drawing/2014/main" id="{0A0C615F-D144-44C1-91C6-0FB98026FAD0}"/>
              </a:ext>
            </a:extLst>
          </p:cNvPr>
          <p:cNvSpPr txBox="1">
            <a:spLocks noGrp="1"/>
          </p:cNvSpPr>
          <p:nvPr>
            <p:ph type="body" idx="14" hasCustomPrompt="1"/>
          </p:nvPr>
        </p:nvSpPr>
        <p:spPr>
          <a:xfrm>
            <a:off x="558782" y="1185979"/>
            <a:ext cx="11196533" cy="584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3200"/>
              <a:buNone/>
              <a:defRPr sz="2700">
                <a:solidFill>
                  <a:srgbClr val="F1BE29"/>
                </a:solidFill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2000"/>
              <a:buNone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▪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r>
              <a:rPr lang="ru-RU" dirty="0"/>
              <a:t>Подзаголовок слайда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олько заголовок" userDrawn="1">
  <p:cSld name="TITLE_ONLY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83;p17">
            <a:extLst>
              <a:ext uri="{FF2B5EF4-FFF2-40B4-BE49-F238E27FC236}">
                <a16:creationId xmlns:a16="http://schemas.microsoft.com/office/drawing/2014/main" id="{3C33CCE7-3AA5-4E4A-9FB4-1EE49FE9D89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 type="blank">
  <p:cSld name="BLANK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83;p17">
            <a:extLst>
              <a:ext uri="{FF2B5EF4-FFF2-40B4-BE49-F238E27FC236}">
                <a16:creationId xmlns:a16="http://schemas.microsoft.com/office/drawing/2014/main" id="{0CA1A5D0-6F6B-4B83-84EB-024B06E2BB7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, текст и объект" userDrawn="1">
  <p:cSld name="Заголовок, текст и объект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>
            <a:spLocks noGrp="1"/>
          </p:cNvSpPr>
          <p:nvPr>
            <p:ph type="body" idx="1" hasCustomPrompt="1"/>
          </p:nvPr>
        </p:nvSpPr>
        <p:spPr>
          <a:xfrm>
            <a:off x="5183187" y="1301263"/>
            <a:ext cx="6735185" cy="4908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▪"/>
              <a:defRPr sz="2300"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3619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100"/>
              <a:buChar char="▪"/>
              <a:defRPr sz="2100"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▪"/>
              <a:defRPr sz="1800"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▪"/>
              <a:defRPr sz="1500"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▪"/>
              <a:defRPr sz="1500"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82" name="Google Shape;82;p17"/>
          <p:cNvSpPr txBox="1">
            <a:spLocks noGrp="1"/>
          </p:cNvSpPr>
          <p:nvPr>
            <p:ph type="body" idx="2" hasCustomPrompt="1"/>
          </p:nvPr>
        </p:nvSpPr>
        <p:spPr>
          <a:xfrm>
            <a:off x="273628" y="1301263"/>
            <a:ext cx="4784147" cy="4908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▪"/>
              <a:defRPr sz="2300"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83" name="Google Shape;83;p17"/>
          <p:cNvSpPr txBox="1"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бъект с подписью" type="objTx">
  <p:cSld name="OBJECT_WITH_CAPTION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>
            <a:spLocks noGrp="1"/>
          </p:cNvSpPr>
          <p:nvPr>
            <p:ph type="title" hasCustomPrompt="1"/>
          </p:nvPr>
        </p:nvSpPr>
        <p:spPr>
          <a:xfrm>
            <a:off x="273628" y="1213658"/>
            <a:ext cx="4702029" cy="843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Open Sans"/>
              <a:buNone/>
              <a:defRPr sz="2700">
                <a:latin typeface="ALS Sector Bold" pitchFamily="2" charset="0"/>
                <a:ea typeface="Open Sans"/>
                <a:cs typeface="ALS Sector Bold" pitchFamily="2" charset="0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ru-RU" sz="2700" dirty="0"/>
              <a:t>Заголовок слайда</a:t>
            </a:r>
            <a:endParaRPr dirty="0"/>
          </a:p>
        </p:txBody>
      </p:sp>
      <p:sp>
        <p:nvSpPr>
          <p:cNvPr id="76" name="Google Shape;76;p16"/>
          <p:cNvSpPr txBox="1">
            <a:spLocks noGrp="1"/>
          </p:cNvSpPr>
          <p:nvPr>
            <p:ph type="body" idx="1" hasCustomPrompt="1"/>
          </p:nvPr>
        </p:nvSpPr>
        <p:spPr>
          <a:xfrm>
            <a:off x="5183187" y="311727"/>
            <a:ext cx="6735185" cy="55493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▪"/>
              <a:defRPr sz="2700">
                <a:latin typeface="ALS Sector Regular" panose="02000000000000000000" pitchFamily="2" charset="0"/>
                <a:cs typeface="ALS Sector Regular" panose="02000000000000000000" pitchFamily="2" charset="0"/>
              </a:defRPr>
            </a:lvl1pPr>
            <a:lvl2pPr marL="914400" lvl="1" indent="-3619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100"/>
              <a:buChar char="▪"/>
              <a:defRPr sz="2100"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▪"/>
              <a:defRPr sz="1800"/>
            </a:lvl3pPr>
            <a:lvl4pPr marL="1828800" lvl="3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▪"/>
              <a:defRPr sz="1500"/>
            </a:lvl4pPr>
            <a:lvl5pPr marL="2286000" lvl="4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500"/>
              <a:buChar char="▪"/>
              <a:defRPr sz="1500"/>
            </a:lvl5pPr>
            <a:lvl6pPr marL="2743200" lvl="5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77" name="Google Shape;77;p16"/>
          <p:cNvSpPr txBox="1">
            <a:spLocks noGrp="1"/>
          </p:cNvSpPr>
          <p:nvPr>
            <p:ph type="body" idx="2" hasCustomPrompt="1"/>
          </p:nvPr>
        </p:nvSpPr>
        <p:spPr>
          <a:xfrm>
            <a:off x="273628" y="2057400"/>
            <a:ext cx="4702029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▪"/>
              <a:defRPr sz="1300"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6" name="Google Shape;83;p17">
            <a:extLst>
              <a:ext uri="{FF2B5EF4-FFF2-40B4-BE49-F238E27FC236}">
                <a16:creationId xmlns:a16="http://schemas.microsoft.com/office/drawing/2014/main" id="{375ED264-9BE6-45D1-BEF5-3485B756C4E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исунок с подписью" type="picTx">
  <p:cSld name="PICTURE_WITH_CAPTION_TEXT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8"/>
          <p:cNvSpPr txBox="1">
            <a:spLocks noGrp="1"/>
          </p:cNvSpPr>
          <p:nvPr>
            <p:ph type="title" hasCustomPrompt="1"/>
          </p:nvPr>
        </p:nvSpPr>
        <p:spPr>
          <a:xfrm>
            <a:off x="322118" y="1197033"/>
            <a:ext cx="4449907" cy="8603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Open Sans"/>
              <a:buNone/>
              <a:defRPr sz="2700">
                <a:latin typeface="ALS Sector Bold" pitchFamily="2" charset="0"/>
                <a:ea typeface="Open Sans"/>
                <a:cs typeface="ALS Sector Bold" pitchFamily="2" charset="0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ru-RU" sz="2700" dirty="0"/>
              <a:t>Заголовок слайда</a:t>
            </a:r>
            <a:endParaRPr dirty="0"/>
          </a:p>
        </p:txBody>
      </p:sp>
      <p:sp>
        <p:nvSpPr>
          <p:cNvPr id="86" name="Google Shape;86;p18"/>
          <p:cNvSpPr>
            <a:spLocks noGrp="1"/>
          </p:cNvSpPr>
          <p:nvPr>
            <p:ph type="pic" idx="2" hasCustomPrompt="1"/>
          </p:nvPr>
        </p:nvSpPr>
        <p:spPr>
          <a:xfrm>
            <a:off x="5287096" y="238509"/>
            <a:ext cx="6582785" cy="5627304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29803"/>
              </a:srgbClr>
            </a:outerShdw>
          </a:effectLst>
        </p:spPr>
        <p:txBody>
          <a:bodyPr>
            <a:normAutofit/>
          </a:bodyPr>
          <a:lstStyle>
            <a:lvl1pPr>
              <a:defRPr sz="2300">
                <a:latin typeface="ALS Sector Regular" panose="02000000000000000000" pitchFamily="2" charset="0"/>
                <a:cs typeface="ALS Sector Regular" panose="02000000000000000000" pitchFamily="2" charset="0"/>
              </a:defRPr>
            </a:lvl1pPr>
          </a:lstStyle>
          <a:p>
            <a:r>
              <a:rPr lang="ru-RU" dirty="0"/>
              <a:t>Рисунок</a:t>
            </a:r>
          </a:p>
        </p:txBody>
      </p:sp>
      <p:sp>
        <p:nvSpPr>
          <p:cNvPr id="87" name="Google Shape;87;p18"/>
          <p:cNvSpPr txBox="1">
            <a:spLocks noGrp="1"/>
          </p:cNvSpPr>
          <p:nvPr>
            <p:ph type="body" idx="1" hasCustomPrompt="1"/>
          </p:nvPr>
        </p:nvSpPr>
        <p:spPr>
          <a:xfrm>
            <a:off x="322118" y="2057400"/>
            <a:ext cx="444990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76200" lvl="0" indent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None/>
              <a:defRPr sz="1300"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298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Noto Sans Symbols"/>
              <a:buChar char="▪"/>
              <a:defRPr sz="1100"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marL="3200400" lvl="6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marL="3657600" lvl="7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marL="4114800" lvl="8" indent="-228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>
            <a:r>
              <a:rPr lang="ru-RU" dirty="0"/>
              <a:t>Текст слайда</a:t>
            </a:r>
            <a:endParaRPr dirty="0"/>
          </a:p>
        </p:txBody>
      </p:sp>
      <p:sp>
        <p:nvSpPr>
          <p:cNvPr id="6" name="Google Shape;83;p17">
            <a:extLst>
              <a:ext uri="{FF2B5EF4-FFF2-40B4-BE49-F238E27FC236}">
                <a16:creationId xmlns:a16="http://schemas.microsoft.com/office/drawing/2014/main" id="{BB71C74F-A570-498D-A002-6D7C372C65B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крывающий слайд пустой" userDrawn="1">
  <p:cSld name="Закрывающий слайд пустой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88;p1">
            <a:extLst>
              <a:ext uri="{FF2B5EF4-FFF2-40B4-BE49-F238E27FC236}">
                <a16:creationId xmlns:a16="http://schemas.microsoft.com/office/drawing/2014/main" id="{12BBAE2F-1E25-4B32-9650-086D0CA2FEB3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t="16270" b="8845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B857A83-5237-42B9-BA8A-BF8F445C1D4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75410" y="2096584"/>
            <a:ext cx="1332000" cy="133200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DF32500-0827-4423-A3B8-9538CB7A7CD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278526" y="2042584"/>
            <a:ext cx="4710383" cy="144000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D5D1BD65-59E0-46AC-BC24-1B28D1FA30E4}"/>
              </a:ext>
            </a:extLst>
          </p:cNvPr>
          <p:cNvSpPr txBox="1"/>
          <p:nvPr userDrawn="1"/>
        </p:nvSpPr>
        <p:spPr>
          <a:xfrm>
            <a:off x="7849902" y="2522519"/>
            <a:ext cx="3048512" cy="480131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800" dirty="0">
                <a:solidFill>
                  <a:schemeClr val="bg1"/>
                </a:solidFill>
                <a:latin typeface="ALS Sector Bold" pitchFamily="2" charset="0"/>
                <a:ea typeface="Roboto Black" panose="02000000000000000000" pitchFamily="2" charset="0"/>
              </a:rPr>
              <a:t>do.bmstu.ru</a:t>
            </a:r>
            <a:endParaRPr lang="ru-RU" sz="2800" dirty="0">
              <a:solidFill>
                <a:schemeClr val="bg1"/>
              </a:solidFill>
              <a:latin typeface="ALS Sector Bold" pitchFamily="2" charset="0"/>
              <a:ea typeface="Roboto Black" panose="02000000000000000000" pitchFamily="2" charset="0"/>
            </a:endParaRPr>
          </a:p>
        </p:txBody>
      </p:sp>
      <p:sp>
        <p:nvSpPr>
          <p:cNvPr id="32" name="Прямоугольник 58">
            <a:extLst>
              <a:ext uri="{FF2B5EF4-FFF2-40B4-BE49-F238E27FC236}">
                <a16:creationId xmlns:a16="http://schemas.microsoft.com/office/drawing/2014/main" id="{046CF162-1BBC-4CF7-9474-D6A32C635F92}"/>
              </a:ext>
            </a:extLst>
          </p:cNvPr>
          <p:cNvSpPr/>
          <p:nvPr userDrawn="1"/>
        </p:nvSpPr>
        <p:spPr>
          <a:xfrm flipH="1">
            <a:off x="10711835" y="2096584"/>
            <a:ext cx="130790" cy="1332000"/>
          </a:xfrm>
          <a:custGeom>
            <a:avLst/>
            <a:gdLst>
              <a:gd name="connsiteX0" fmla="*/ 0 w 424732"/>
              <a:gd name="connsiteY0" fmla="*/ 0 h 424732"/>
              <a:gd name="connsiteX1" fmla="*/ 424732 w 424732"/>
              <a:gd name="connsiteY1" fmla="*/ 0 h 424732"/>
              <a:gd name="connsiteX2" fmla="*/ 424732 w 424732"/>
              <a:gd name="connsiteY2" fmla="*/ 424732 h 424732"/>
              <a:gd name="connsiteX3" fmla="*/ 0 w 424732"/>
              <a:gd name="connsiteY3" fmla="*/ 424732 h 424732"/>
              <a:gd name="connsiteX4" fmla="*/ 0 w 424732"/>
              <a:gd name="connsiteY4" fmla="*/ 0 h 424732"/>
              <a:gd name="connsiteX0" fmla="*/ 0 w 425450"/>
              <a:gd name="connsiteY0" fmla="*/ 0 h 424732"/>
              <a:gd name="connsiteX1" fmla="*/ 424732 w 425450"/>
              <a:gd name="connsiteY1" fmla="*/ 0 h 424732"/>
              <a:gd name="connsiteX2" fmla="*/ 425450 w 425450"/>
              <a:gd name="connsiteY2" fmla="*/ 238890 h 424732"/>
              <a:gd name="connsiteX3" fmla="*/ 424732 w 425450"/>
              <a:gd name="connsiteY3" fmla="*/ 424732 h 424732"/>
              <a:gd name="connsiteX4" fmla="*/ 0 w 425450"/>
              <a:gd name="connsiteY4" fmla="*/ 424732 h 424732"/>
              <a:gd name="connsiteX5" fmla="*/ 0 w 425450"/>
              <a:gd name="connsiteY5" fmla="*/ 0 h 424732"/>
              <a:gd name="connsiteX0" fmla="*/ 425450 w 516890"/>
              <a:gd name="connsiteY0" fmla="*/ 238890 h 424732"/>
              <a:gd name="connsiteX1" fmla="*/ 424732 w 516890"/>
              <a:gd name="connsiteY1" fmla="*/ 424732 h 424732"/>
              <a:gd name="connsiteX2" fmla="*/ 0 w 516890"/>
              <a:gd name="connsiteY2" fmla="*/ 424732 h 424732"/>
              <a:gd name="connsiteX3" fmla="*/ 0 w 516890"/>
              <a:gd name="connsiteY3" fmla="*/ 0 h 424732"/>
              <a:gd name="connsiteX4" fmla="*/ 424732 w 516890"/>
              <a:gd name="connsiteY4" fmla="*/ 0 h 424732"/>
              <a:gd name="connsiteX5" fmla="*/ 516890 w 516890"/>
              <a:gd name="connsiteY5" fmla="*/ 330330 h 424732"/>
              <a:gd name="connsiteX0" fmla="*/ 424732 w 516890"/>
              <a:gd name="connsiteY0" fmla="*/ 424732 h 424732"/>
              <a:gd name="connsiteX1" fmla="*/ 0 w 516890"/>
              <a:gd name="connsiteY1" fmla="*/ 424732 h 424732"/>
              <a:gd name="connsiteX2" fmla="*/ 0 w 516890"/>
              <a:gd name="connsiteY2" fmla="*/ 0 h 424732"/>
              <a:gd name="connsiteX3" fmla="*/ 424732 w 516890"/>
              <a:gd name="connsiteY3" fmla="*/ 0 h 424732"/>
              <a:gd name="connsiteX4" fmla="*/ 516890 w 516890"/>
              <a:gd name="connsiteY4" fmla="*/ 330330 h 424732"/>
              <a:gd name="connsiteX0" fmla="*/ 424732 w 424732"/>
              <a:gd name="connsiteY0" fmla="*/ 424732 h 424732"/>
              <a:gd name="connsiteX1" fmla="*/ 0 w 424732"/>
              <a:gd name="connsiteY1" fmla="*/ 424732 h 424732"/>
              <a:gd name="connsiteX2" fmla="*/ 0 w 424732"/>
              <a:gd name="connsiteY2" fmla="*/ 0 h 424732"/>
              <a:gd name="connsiteX3" fmla="*/ 424732 w 424732"/>
              <a:gd name="connsiteY3" fmla="*/ 0 h 424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4732" h="424732">
                <a:moveTo>
                  <a:pt x="424732" y="424732"/>
                </a:moveTo>
                <a:lnTo>
                  <a:pt x="0" y="424732"/>
                </a:lnTo>
                <a:lnTo>
                  <a:pt x="0" y="0"/>
                </a:lnTo>
                <a:lnTo>
                  <a:pt x="424732" y="0"/>
                </a:lnTo>
              </a:path>
            </a:pathLst>
          </a:cu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>
              <a:latin typeface="ALS Sector Regular" panose="02000000000000000000" pitchFamily="2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E8EEF78-8EFF-47ED-8447-A3A1F67B89B9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420566" y="446017"/>
            <a:ext cx="2361600" cy="722882"/>
          </a:xfrm>
          <a:prstGeom prst="rect">
            <a:avLst/>
          </a:prstGeom>
        </p:spPr>
      </p:pic>
      <p:sp>
        <p:nvSpPr>
          <p:cNvPr id="7" name="Google Shape;7;p4"/>
          <p:cNvSpPr txBox="1">
            <a:spLocks noGrp="1"/>
          </p:cNvSpPr>
          <p:nvPr>
            <p:ph type="body" idx="1"/>
          </p:nvPr>
        </p:nvSpPr>
        <p:spPr>
          <a:xfrm>
            <a:off x="420566" y="1301777"/>
            <a:ext cx="11350868" cy="49247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810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▪"/>
              <a:defRPr sz="2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ru-RU" dirty="0"/>
              <a:t>Текст слайда</a:t>
            </a:r>
            <a:endParaRPr lang="en-US" sz="2300" dirty="0">
              <a:latin typeface="ALS Sector Regular" panose="02000000000000000000" pitchFamily="2" charset="0"/>
              <a:cs typeface="ALS Sector Regular" panose="02000000000000000000" pitchFamily="2" charset="0"/>
            </a:endParaRPr>
          </a:p>
          <a:p>
            <a:endParaRPr dirty="0"/>
          </a:p>
        </p:txBody>
      </p:sp>
      <p:sp>
        <p:nvSpPr>
          <p:cNvPr id="8" name="Google Shape;8;p4"/>
          <p:cNvSpPr txBox="1">
            <a:spLocks noGrp="1"/>
          </p:cNvSpPr>
          <p:nvPr>
            <p:ph type="sldNum" idx="12"/>
          </p:nvPr>
        </p:nvSpPr>
        <p:spPr>
          <a:xfrm>
            <a:off x="668287" y="6360806"/>
            <a:ext cx="83819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+mj-lt"/>
                <a:ea typeface="Open Sans"/>
                <a:cs typeface="Open Sans"/>
                <a:sym typeface="Open Sans"/>
              </a:defRPr>
            </a:lvl1pPr>
            <a:lvl2pPr marL="0" marR="0" lvl="1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0" marR="0" lvl="2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0" marR="0" lvl="3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0" marR="0" lvl="4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0" marR="0" lvl="5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0" marR="0" lvl="6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0" marR="0" lvl="7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0" marR="0" lvl="8" indent="0" algn="l" rtl="0">
              <a:spcBef>
                <a:spcPts val="0"/>
              </a:spcBef>
              <a:buNone/>
              <a:defRPr sz="2400" b="0" i="0" u="none" strike="noStrike" cap="none">
                <a:solidFill>
                  <a:srgbClr val="898989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fld id="{00000000-1234-1234-1234-123412341234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7" r:id="rId3"/>
    <p:sldLayoutId id="2147483658" r:id="rId4"/>
    <p:sldLayoutId id="2147483659" r:id="rId5"/>
    <p:sldLayoutId id="2147483661" r:id="rId6"/>
    <p:sldLayoutId id="2147483660" r:id="rId7"/>
    <p:sldLayoutId id="2147483662" r:id="rId8"/>
    <p:sldLayoutId id="2147483651" r:id="rId9"/>
  </p:sldLayoutIdLst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L="76200" marR="0" lvl="0" indent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buNone/>
        <a:defRPr sz="2300" b="0" i="0" u="none" strike="noStrike" cap="none" baseline="0">
          <a:solidFill>
            <a:srgbClr val="000000"/>
          </a:solidFill>
          <a:latin typeface="+mn-lt"/>
          <a:ea typeface="ALS Sector Regular" panose="02000000000000000000" pitchFamily="2" charset="0"/>
          <a:cs typeface="ALS Sector Regular" panose="02000000000000000000" pitchFamily="2" charset="0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574598A-8D69-4EDC-8A16-7BF4EA8474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8287" y="2102069"/>
            <a:ext cx="8959092" cy="1051034"/>
          </a:xfrm>
        </p:spPr>
        <p:txBody>
          <a:bodyPr/>
          <a:lstStyle/>
          <a:p>
            <a:pPr>
              <a:lnSpc>
                <a:spcPct val="100000"/>
              </a:lnSpc>
            </a:pPr>
            <a:br>
              <a:rPr lang="ru-RU" sz="3600" b="0" strike="noStrike" spc="-1" dirty="0">
                <a:solidFill>
                  <a:schemeClr val="bg1"/>
                </a:solidFill>
                <a:latin typeface="Arial"/>
              </a:rPr>
            </a:br>
            <a:r>
              <a:rPr lang="ru-RU" sz="4400" b="1" strike="noStrike" spc="-1" dirty="0">
                <a:solidFill>
                  <a:schemeClr val="bg1"/>
                </a:solidFill>
                <a:latin typeface="Arial"/>
                <a:ea typeface="DejaVu Sans"/>
              </a:rPr>
              <a:t>Выпускная квалификационная работа </a:t>
            </a:r>
            <a:br>
              <a:rPr lang="ru-RU" sz="4400" b="0" strike="noStrike" spc="-1" dirty="0">
                <a:solidFill>
                  <a:schemeClr val="bg1"/>
                </a:solidFill>
                <a:latin typeface="Arial"/>
              </a:rPr>
            </a:br>
            <a:r>
              <a:rPr lang="ru-RU" sz="4400" b="1" strike="noStrike" spc="-1" dirty="0">
                <a:solidFill>
                  <a:schemeClr val="bg1"/>
                </a:solidFill>
                <a:latin typeface="Arial"/>
                <a:ea typeface="DejaVu Sans"/>
              </a:rPr>
              <a:t>по курсу "Data Science"</a:t>
            </a:r>
            <a:endParaRPr lang="ru-RU" sz="4400" b="0" strike="noStrike" spc="-1" dirty="0">
              <a:solidFill>
                <a:schemeClr val="bg1"/>
              </a:solidFill>
              <a:latin typeface="Arial"/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0C45695-17CA-4F1C-9AC0-19290977FA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78285" y="4568875"/>
            <a:ext cx="9119010" cy="874168"/>
          </a:xfrm>
        </p:spPr>
        <p:txBody>
          <a:bodyPr/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Докладчик: Запорожец Марина Владимировна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108B4C-4E82-467E-ABA9-36768453ED84}"/>
              </a:ext>
            </a:extLst>
          </p:cNvPr>
          <p:cNvSpPr txBox="1"/>
          <p:nvPr/>
        </p:nvSpPr>
        <p:spPr>
          <a:xfrm>
            <a:off x="1078286" y="3153103"/>
            <a:ext cx="6541714" cy="14157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b="0" strike="noStrike" spc="-1" dirty="0">
                <a:solidFill>
                  <a:schemeClr val="bg1"/>
                </a:solidFill>
                <a:latin typeface="Arial"/>
              </a:rPr>
              <a:t>Тема: </a:t>
            </a:r>
            <a:r>
              <a:rPr lang="ru-RU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Прогнозирование конечных свойств новых материалов </a:t>
            </a:r>
            <a:br>
              <a:rPr lang="ru-RU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r>
              <a:rPr lang="ru-RU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(композиционных материалов).</a:t>
            </a:r>
          </a:p>
          <a:p>
            <a:pPr>
              <a:lnSpc>
                <a:spcPct val="100000"/>
              </a:lnSpc>
            </a:pPr>
            <a:endParaRPr lang="ru-RU" sz="1400" b="0" strike="noStrike" spc="-1" dirty="0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6555008-558A-4705-ADA6-A99A535D9A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10</a:t>
            </a:fld>
            <a:endParaRPr lang="ru-RU" dirty="0"/>
          </a:p>
        </p:txBody>
      </p: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F324A62E-A256-4354-8835-CFA3C09136B2}"/>
              </a:ext>
            </a:extLst>
          </p:cNvPr>
          <p:cNvGrpSpPr/>
          <p:nvPr/>
        </p:nvGrpSpPr>
        <p:grpSpPr>
          <a:xfrm>
            <a:off x="3167879" y="469293"/>
            <a:ext cx="8709695" cy="666000"/>
            <a:chOff x="1476753" y="3499669"/>
            <a:chExt cx="4619247" cy="666000"/>
          </a:xfrm>
        </p:grpSpPr>
        <p:sp>
          <p:nvSpPr>
            <p:cNvPr id="15" name="Прямоугольник 14">
              <a:extLst>
                <a:ext uri="{FF2B5EF4-FFF2-40B4-BE49-F238E27FC236}">
                  <a16:creationId xmlns:a16="http://schemas.microsoft.com/office/drawing/2014/main" id="{E589737A-BA23-46A0-A36B-BE16171D8E61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0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ALS Sector Bold" pitchFamily="2" charset="0"/>
                  <a:cs typeface="ALS Sector Bold" pitchFamily="2" charset="0"/>
                </a:rPr>
                <a:t>Работа </a:t>
              </a:r>
              <a:r>
                <a:rPr lang="ru-RU" sz="2000" spc="180" dirty="0" err="1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ALS Sector Bold" pitchFamily="2" charset="0"/>
                  <a:cs typeface="ALS Sector Bold" pitchFamily="2" charset="0"/>
                </a:rPr>
                <a:t>полносвязной</a:t>
              </a:r>
              <a:r>
                <a:rPr lang="ru-RU" sz="20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ALS Sector Bold" pitchFamily="2" charset="0"/>
                  <a:cs typeface="ALS Sector Bold" pitchFamily="2" charset="0"/>
                </a:rPr>
                <a:t> нейронной сети</a:t>
              </a:r>
              <a:endParaRPr lang="ru-RU" sz="2800" spc="180" dirty="0">
                <a:latin typeface="ALS Sector Bold" pitchFamily="2" charset="0"/>
                <a:cs typeface="ALS Sector Bold" pitchFamily="2" charset="0"/>
              </a:endParaRPr>
            </a:p>
          </p:txBody>
        </p:sp>
        <p:sp>
          <p:nvSpPr>
            <p:cNvPr id="16" name="Прямоугольник 58">
              <a:extLst>
                <a:ext uri="{FF2B5EF4-FFF2-40B4-BE49-F238E27FC236}">
                  <a16:creationId xmlns:a16="http://schemas.microsoft.com/office/drawing/2014/main" id="{1C3517E3-F6E0-4F52-AEE5-DC80364E562C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17" name="Прямоугольник 58">
              <a:extLst>
                <a:ext uri="{FF2B5EF4-FFF2-40B4-BE49-F238E27FC236}">
                  <a16:creationId xmlns:a16="http://schemas.microsoft.com/office/drawing/2014/main" id="{CEC88DFA-D330-4EAE-893E-A44623A39FD6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sp>
        <p:nvSpPr>
          <p:cNvPr id="38" name="Текст 2">
            <a:extLst>
              <a:ext uri="{FF2B5EF4-FFF2-40B4-BE49-F238E27FC236}">
                <a16:creationId xmlns:a16="http://schemas.microsoft.com/office/drawing/2014/main" id="{8F277CC4-D1C7-441D-9253-6523294DCDF6}"/>
              </a:ext>
            </a:extLst>
          </p:cNvPr>
          <p:cNvSpPr txBox="1">
            <a:spLocks/>
          </p:cNvSpPr>
          <p:nvPr/>
        </p:nvSpPr>
        <p:spPr>
          <a:xfrm>
            <a:off x="0" y="1593705"/>
            <a:ext cx="2113644" cy="1021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Noto Sans Symbols"/>
              <a:buNone/>
              <a:defRPr sz="2700" b="0" i="0" u="none" strike="noStrike" cap="none" baseline="0">
                <a:solidFill>
                  <a:srgbClr val="F1BE29"/>
                </a:solidFill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6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ru-RU" sz="1800" dirty="0">
                <a:latin typeface="Times New Roman" panose="02020603050405020304" pitchFamily="18" charset="0"/>
              </a:rPr>
              <a:t>	Модуль упругости при растяжении</a:t>
            </a:r>
            <a:endParaRPr lang="ru-RU" sz="2000" dirty="0"/>
          </a:p>
        </p:txBody>
      </p:sp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419DA28A-5D38-4861-90DA-197BAA84EE7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023" y="1282501"/>
            <a:ext cx="3220343" cy="1643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AF8DD879-979C-4BFB-8CE6-A5AEA905C27B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2366" y="1282501"/>
            <a:ext cx="6121400" cy="1643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FACAAB06-2568-43A5-B39C-67C90043648C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529" y="2926081"/>
            <a:ext cx="2945331" cy="1643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28AAD0FC-1F5B-43F3-98EF-9931EE6DB168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2366" y="2926081"/>
            <a:ext cx="6121400" cy="1743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94D91B6F-3A3B-4989-8FA8-2033DD7D0F05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529" y="4669857"/>
            <a:ext cx="2945331" cy="15433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7B26FA38-7B5C-425E-A58C-B7DE0C033E6D}"/>
              </a:ext>
            </a:extLst>
          </p:cNvPr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4093" y="4607628"/>
            <a:ext cx="5929673" cy="1605613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Текст 2">
            <a:extLst>
              <a:ext uri="{FF2B5EF4-FFF2-40B4-BE49-F238E27FC236}">
                <a16:creationId xmlns:a16="http://schemas.microsoft.com/office/drawing/2014/main" id="{5C7A8F3C-EDA5-4CD6-875E-EF5394C7938C}"/>
              </a:ext>
            </a:extLst>
          </p:cNvPr>
          <p:cNvSpPr txBox="1">
            <a:spLocks/>
          </p:cNvSpPr>
          <p:nvPr/>
        </p:nvSpPr>
        <p:spPr>
          <a:xfrm>
            <a:off x="0" y="3287383"/>
            <a:ext cx="2113644" cy="1021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Noto Sans Symbols"/>
              <a:buNone/>
              <a:defRPr sz="2700" b="0" i="0" u="none" strike="noStrike" cap="none" baseline="0">
                <a:solidFill>
                  <a:srgbClr val="F1BE29"/>
                </a:solidFill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6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ru-RU" sz="1800" dirty="0">
                <a:latin typeface="Times New Roman" panose="02020603050405020304" pitchFamily="18" charset="0"/>
              </a:rPr>
              <a:t>	Прочность при растяжении</a:t>
            </a:r>
            <a:endParaRPr lang="ru-RU" sz="2000" dirty="0"/>
          </a:p>
        </p:txBody>
      </p:sp>
      <p:sp>
        <p:nvSpPr>
          <p:cNvPr id="42" name="Текст 2">
            <a:extLst>
              <a:ext uri="{FF2B5EF4-FFF2-40B4-BE49-F238E27FC236}">
                <a16:creationId xmlns:a16="http://schemas.microsoft.com/office/drawing/2014/main" id="{C8273DBC-2013-481E-B133-B69B3268E0CD}"/>
              </a:ext>
            </a:extLst>
          </p:cNvPr>
          <p:cNvSpPr txBox="1">
            <a:spLocks/>
          </p:cNvSpPr>
          <p:nvPr/>
        </p:nvSpPr>
        <p:spPr>
          <a:xfrm>
            <a:off x="0" y="4930963"/>
            <a:ext cx="2113644" cy="1021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Noto Sans Symbols"/>
              <a:buNone/>
              <a:defRPr sz="2700" b="0" i="0" u="none" strike="noStrike" cap="none" baseline="0">
                <a:solidFill>
                  <a:srgbClr val="F1BE29"/>
                </a:solidFill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6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ru-RU" sz="1800" dirty="0">
                <a:latin typeface="Times New Roman" panose="02020603050405020304" pitchFamily="18" charset="0"/>
              </a:rPr>
              <a:t>	Соотношение матрица - наполнитель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7678984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36BD7408-43B6-4862-BD1A-5C98F187C8B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11</a:t>
            </a:fld>
            <a:endParaRPr lang="ru-RU" dirty="0"/>
          </a:p>
        </p:txBody>
      </p:sp>
      <p:sp>
        <p:nvSpPr>
          <p:cNvPr id="2" name="Текст 1">
            <a:extLst>
              <a:ext uri="{FF2B5EF4-FFF2-40B4-BE49-F238E27FC236}">
                <a16:creationId xmlns:a16="http://schemas.microsoft.com/office/drawing/2014/main" id="{D2E8A5C6-F120-492A-B908-124489466D78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206357" y="1330759"/>
            <a:ext cx="4750987" cy="584686"/>
          </a:xfrm>
        </p:spPr>
        <p:txBody>
          <a:bodyPr>
            <a:normAutofit fontScale="85000" lnSpcReduction="10000"/>
          </a:bodyPr>
          <a:lstStyle/>
          <a:p>
            <a:r>
              <a:rPr lang="ru-RU" sz="2600" dirty="0"/>
              <a:t>Модуль упругости при растяжении</a:t>
            </a:r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0C9DC557-5581-495D-BB23-B94ADFCDEF50}"/>
              </a:ext>
            </a:extLst>
          </p:cNvPr>
          <p:cNvGrpSpPr/>
          <p:nvPr/>
        </p:nvGrpSpPr>
        <p:grpSpPr>
          <a:xfrm>
            <a:off x="3167879" y="469293"/>
            <a:ext cx="8582019" cy="666000"/>
            <a:chOff x="1476753" y="3499669"/>
            <a:chExt cx="4619247" cy="666000"/>
          </a:xfrm>
        </p:grpSpPr>
        <p:sp>
          <p:nvSpPr>
            <p:cNvPr id="11" name="Прямоугольник 10">
              <a:extLst>
                <a:ext uri="{FF2B5EF4-FFF2-40B4-BE49-F238E27FC236}">
                  <a16:creationId xmlns:a16="http://schemas.microsoft.com/office/drawing/2014/main" id="{D70003C4-955E-467F-96F1-C68960CDA5F3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ALS Sector Bold" pitchFamily="2" charset="0"/>
                  <a:cs typeface="ALS Sector Bold" pitchFamily="2" charset="0"/>
                </a:rPr>
                <a:t>Метрики работы моделей</a:t>
              </a:r>
              <a:endParaRPr lang="ru-RU" sz="2800" spc="180" dirty="0">
                <a:latin typeface="ALS Sector Bold" pitchFamily="2" charset="0"/>
                <a:cs typeface="ALS Sector Bold" pitchFamily="2" charset="0"/>
              </a:endParaRPr>
            </a:p>
          </p:txBody>
        </p:sp>
        <p:sp>
          <p:nvSpPr>
            <p:cNvPr id="12" name="Прямоугольник 58">
              <a:extLst>
                <a:ext uri="{FF2B5EF4-FFF2-40B4-BE49-F238E27FC236}">
                  <a16:creationId xmlns:a16="http://schemas.microsoft.com/office/drawing/2014/main" id="{286A3B8D-B315-48AD-9EFB-F044CE30BB70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13" name="Прямоугольник 58">
              <a:extLst>
                <a:ext uri="{FF2B5EF4-FFF2-40B4-BE49-F238E27FC236}">
                  <a16:creationId xmlns:a16="http://schemas.microsoft.com/office/drawing/2014/main" id="{DF012F52-6F76-4D9F-8DB5-627F1CB1104A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5C62DF2D-C38F-48FE-8C33-4307AAD178C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856" y="2203449"/>
            <a:ext cx="4088021" cy="30711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FB557C31-7519-4830-AC77-4551C284AD90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7344" y="2203449"/>
            <a:ext cx="4252757" cy="30711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8FFB927A-A0C3-4AF7-9868-199E2351FD69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298" y="5346347"/>
            <a:ext cx="3747135" cy="50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B2443005-2229-4038-911E-64A278FFC333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7344" y="5346347"/>
            <a:ext cx="4375150" cy="58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7B1E8418-750B-4F3B-BB80-A12E23563872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2494" y="2203449"/>
            <a:ext cx="1756240" cy="1343982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Текст 1">
            <a:extLst>
              <a:ext uri="{FF2B5EF4-FFF2-40B4-BE49-F238E27FC236}">
                <a16:creationId xmlns:a16="http://schemas.microsoft.com/office/drawing/2014/main" id="{B099B88B-BB98-4EEA-B539-935045086595}"/>
              </a:ext>
            </a:extLst>
          </p:cNvPr>
          <p:cNvSpPr txBox="1">
            <a:spLocks/>
          </p:cNvSpPr>
          <p:nvPr/>
        </p:nvSpPr>
        <p:spPr>
          <a:xfrm>
            <a:off x="5073020" y="1330759"/>
            <a:ext cx="4021403" cy="584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Noto Sans Symbols"/>
              <a:buNone/>
              <a:defRPr sz="2700" b="0" i="0" u="none" strike="noStrike" cap="none" baseline="0">
                <a:solidFill>
                  <a:srgbClr val="F1BE29"/>
                </a:solidFill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6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algn="just"/>
            <a:r>
              <a:rPr lang="ru-RU" sz="2200" dirty="0"/>
              <a:t>Прочность при растяжении</a:t>
            </a:r>
          </a:p>
        </p:txBody>
      </p:sp>
      <p:sp>
        <p:nvSpPr>
          <p:cNvPr id="19" name="Текст 1">
            <a:extLst>
              <a:ext uri="{FF2B5EF4-FFF2-40B4-BE49-F238E27FC236}">
                <a16:creationId xmlns:a16="http://schemas.microsoft.com/office/drawing/2014/main" id="{3EB4412D-8C4E-4933-95A3-C86042F4988C}"/>
              </a:ext>
            </a:extLst>
          </p:cNvPr>
          <p:cNvSpPr txBox="1">
            <a:spLocks/>
          </p:cNvSpPr>
          <p:nvPr/>
        </p:nvSpPr>
        <p:spPr>
          <a:xfrm>
            <a:off x="8699280" y="1135293"/>
            <a:ext cx="4021403" cy="849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Noto Sans Symbols"/>
              <a:buNone/>
              <a:defRPr sz="2700" b="0" i="0" u="none" strike="noStrike" cap="none" baseline="0">
                <a:solidFill>
                  <a:srgbClr val="F1BE29"/>
                </a:solidFill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6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algn="just"/>
            <a:r>
              <a:rPr lang="ru-RU" sz="2200" dirty="0"/>
              <a:t>Соотношение </a:t>
            </a:r>
          </a:p>
          <a:p>
            <a:pPr algn="just"/>
            <a:r>
              <a:rPr lang="ru-RU" sz="2200" dirty="0"/>
              <a:t>матрица - наполнитель</a:t>
            </a:r>
          </a:p>
        </p:txBody>
      </p:sp>
    </p:spTree>
    <p:extLst>
      <p:ext uri="{BB962C8B-B14F-4D97-AF65-F5344CB8AC3E}">
        <p14:creationId xmlns:p14="http://schemas.microsoft.com/office/powerpoint/2010/main" val="28850671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36BD7408-43B6-4862-BD1A-5C98F187C8B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12</a:t>
            </a:fld>
            <a:endParaRPr lang="ru-RU" dirty="0"/>
          </a:p>
        </p:txBody>
      </p:sp>
      <p:sp>
        <p:nvSpPr>
          <p:cNvPr id="2" name="Текст 1">
            <a:extLst>
              <a:ext uri="{FF2B5EF4-FFF2-40B4-BE49-F238E27FC236}">
                <a16:creationId xmlns:a16="http://schemas.microsoft.com/office/drawing/2014/main" id="{D2E8A5C6-F120-492A-B908-124489466D78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530393" y="1330759"/>
            <a:ext cx="5876925" cy="584686"/>
          </a:xfrm>
        </p:spPr>
        <p:txBody>
          <a:bodyPr>
            <a:noAutofit/>
          </a:bodyPr>
          <a:lstStyle/>
          <a:p>
            <a:r>
              <a:rPr lang="en-US" sz="2400" dirty="0">
                <a:effectLst/>
              </a:rPr>
              <a:t>https://composite-predict.onrender.com</a:t>
            </a:r>
            <a:endParaRPr lang="ru-RU" sz="2400" dirty="0"/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0C9DC557-5581-495D-BB23-B94ADFCDEF50}"/>
              </a:ext>
            </a:extLst>
          </p:cNvPr>
          <p:cNvGrpSpPr/>
          <p:nvPr/>
        </p:nvGrpSpPr>
        <p:grpSpPr>
          <a:xfrm>
            <a:off x="3155368" y="430680"/>
            <a:ext cx="8594530" cy="704613"/>
            <a:chOff x="1470019" y="3461056"/>
            <a:chExt cx="4625981" cy="704613"/>
          </a:xfrm>
        </p:grpSpPr>
        <p:sp>
          <p:nvSpPr>
            <p:cNvPr id="11" name="Прямоугольник 10">
              <a:extLst>
                <a:ext uri="{FF2B5EF4-FFF2-40B4-BE49-F238E27FC236}">
                  <a16:creationId xmlns:a16="http://schemas.microsoft.com/office/drawing/2014/main" id="{D70003C4-955E-467F-96F1-C68960CDA5F3}"/>
                </a:ext>
              </a:extLst>
            </p:cNvPr>
            <p:cNvSpPr/>
            <p:nvPr/>
          </p:nvSpPr>
          <p:spPr>
            <a:xfrm>
              <a:off x="1470019" y="3461056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ALS Sector Bold" pitchFamily="2" charset="0"/>
                  <a:cs typeface="ALS Sector Bold" pitchFamily="2" charset="0"/>
                </a:rPr>
                <a:t>WEB-</a:t>
              </a:r>
              <a:r>
                <a:rPr lang="ru-RU" sz="28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ALS Sector Bold" pitchFamily="2" charset="0"/>
                  <a:cs typeface="ALS Sector Bold" pitchFamily="2" charset="0"/>
                </a:rPr>
                <a:t>приложение на сайте </a:t>
              </a:r>
              <a:r>
                <a:rPr lang="en-US" sz="28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ALS Sector Bold" pitchFamily="2" charset="0"/>
                  <a:cs typeface="ALS Sector Bold" pitchFamily="2" charset="0"/>
                </a:rPr>
                <a:t>www.render.com</a:t>
              </a:r>
              <a:endParaRPr lang="ru-RU" sz="2800" spc="180" dirty="0">
                <a:latin typeface="ALS Sector Bold" pitchFamily="2" charset="0"/>
                <a:cs typeface="ALS Sector Bold" pitchFamily="2" charset="0"/>
              </a:endParaRPr>
            </a:p>
          </p:txBody>
        </p:sp>
        <p:sp>
          <p:nvSpPr>
            <p:cNvPr id="12" name="Прямоугольник 58">
              <a:extLst>
                <a:ext uri="{FF2B5EF4-FFF2-40B4-BE49-F238E27FC236}">
                  <a16:creationId xmlns:a16="http://schemas.microsoft.com/office/drawing/2014/main" id="{286A3B8D-B315-48AD-9EFB-F044CE30BB70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13" name="Прямоугольник 58">
              <a:extLst>
                <a:ext uri="{FF2B5EF4-FFF2-40B4-BE49-F238E27FC236}">
                  <a16:creationId xmlns:a16="http://schemas.microsoft.com/office/drawing/2014/main" id="{DF012F52-6F76-4D9F-8DB5-627F1CB1104A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958E2F40-EB42-48A9-8A9E-397D8A1AB6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2449" y="2110910"/>
            <a:ext cx="5042219" cy="3817481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C6937CFC-6858-46CE-93B5-FC9F6214C6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332" y="2110911"/>
            <a:ext cx="6009986" cy="3817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3061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Группа 64">
            <a:extLst>
              <a:ext uri="{FF2B5EF4-FFF2-40B4-BE49-F238E27FC236}">
                <a16:creationId xmlns:a16="http://schemas.microsoft.com/office/drawing/2014/main" id="{9280711C-2262-4089-92EE-9BEACCC60C4C}"/>
              </a:ext>
            </a:extLst>
          </p:cNvPr>
          <p:cNvGrpSpPr/>
          <p:nvPr/>
        </p:nvGrpSpPr>
        <p:grpSpPr>
          <a:xfrm>
            <a:off x="3167570" y="469293"/>
            <a:ext cx="7027464" cy="666000"/>
            <a:chOff x="1386704" y="3499669"/>
            <a:chExt cx="4709296" cy="666000"/>
          </a:xfrm>
        </p:grpSpPr>
        <p:sp>
          <p:nvSpPr>
            <p:cNvPr id="68" name="Прямоугольник 67">
              <a:extLst>
                <a:ext uri="{FF2B5EF4-FFF2-40B4-BE49-F238E27FC236}">
                  <a16:creationId xmlns:a16="http://schemas.microsoft.com/office/drawing/2014/main" id="{E2535886-3476-4B40-9706-6797B77905C0}"/>
                </a:ext>
              </a:extLst>
            </p:cNvPr>
            <p:cNvSpPr/>
            <p:nvPr/>
          </p:nvSpPr>
          <p:spPr>
            <a:xfrm>
              <a:off x="1386704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Объединение</a:t>
              </a:r>
              <a:r>
                <a:rPr lang="ru-RU" sz="28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ALS Sector Bold" pitchFamily="2" charset="0"/>
                  <a:cs typeface="ALS Sector Bold" pitchFamily="2" charset="0"/>
                </a:rPr>
                <a:t> </a:t>
              </a:r>
              <a:r>
                <a:rPr lang="ru-RU" sz="28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датасетов и описательная статистика</a:t>
              </a:r>
              <a:endParaRPr lang="ru-RU" sz="2800" spc="18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9" name="Прямоугольник 58">
              <a:extLst>
                <a:ext uri="{FF2B5EF4-FFF2-40B4-BE49-F238E27FC236}">
                  <a16:creationId xmlns:a16="http://schemas.microsoft.com/office/drawing/2014/main" id="{96789138-2397-49AA-BF3A-A6B5B90E8840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70" name="Прямоугольник 58">
              <a:extLst>
                <a:ext uri="{FF2B5EF4-FFF2-40B4-BE49-F238E27FC236}">
                  <a16:creationId xmlns:a16="http://schemas.microsoft.com/office/drawing/2014/main" id="{DA239952-60E1-45EB-BDF0-422CC4CF7E42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6555008-558A-4705-ADA6-A99A535D9A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2</a:t>
            </a:fld>
            <a:endParaRPr lang="ru-RU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4844EA1E-F9EC-4CE9-AF5B-CD3CD8884BED}"/>
              </a:ext>
            </a:extLst>
          </p:cNvPr>
          <p:cNvSpPr txBox="1"/>
          <p:nvPr/>
        </p:nvSpPr>
        <p:spPr>
          <a:xfrm>
            <a:off x="669967" y="1265252"/>
            <a:ext cx="11248763" cy="21200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hangingPunct="0">
              <a:lnSpc>
                <a:spcPct val="150000"/>
              </a:lnSpc>
            </a:pPr>
            <a:r>
              <a:rPr lang="ru-RU" sz="1800" kern="100" dirty="0">
                <a:effectLst/>
                <a:latin typeface="Times New Roman" panose="02020603050405020304" pitchFamily="18" charset="0"/>
                <a:ea typeface="Noto Serif CJK SC"/>
                <a:cs typeface="Lohit Devanagari"/>
              </a:rPr>
              <a:t>Датасет состоит из двух файлов: X_bp и Х_nup.</a:t>
            </a:r>
          </a:p>
          <a:p>
            <a:pPr algn="just" hangingPunct="0">
              <a:lnSpc>
                <a:spcPct val="150000"/>
              </a:lnSpc>
            </a:pPr>
            <a:r>
              <a:rPr lang="ru-RU" sz="1800" kern="100" dirty="0">
                <a:effectLst/>
                <a:latin typeface="Times New Roman" panose="02020603050405020304" pitchFamily="18" charset="0"/>
                <a:ea typeface="Noto Serif CJK SC"/>
                <a:cs typeface="Lohit Devanagari"/>
              </a:rPr>
              <a:t>Файл X_bp содержит 10 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Noto Serif CJK SC"/>
                <a:cs typeface="Symbol" panose="05050102010706020507" pitchFamily="18" charset="2"/>
              </a:rPr>
              <a:t>признаков и индекс; 1023 строки.</a:t>
            </a:r>
          </a:p>
          <a:p>
            <a:pPr algn="just" hangingPunct="0">
              <a:lnSpc>
                <a:spcPct val="150000"/>
              </a:lnSpc>
            </a:pPr>
            <a:r>
              <a:rPr lang="ru-RU" sz="1800" kern="100" dirty="0">
                <a:effectLst/>
                <a:latin typeface="Times New Roman" panose="02020603050405020304" pitchFamily="18" charset="0"/>
                <a:ea typeface="Noto Serif CJK SC"/>
                <a:cs typeface="Lohit Devanagari"/>
              </a:rPr>
              <a:t>Файл </a:t>
            </a:r>
            <a:r>
              <a:rPr lang="ru-RU" sz="1800" kern="100" dirty="0" err="1">
                <a:effectLst/>
                <a:latin typeface="Times New Roman" panose="02020603050405020304" pitchFamily="18" charset="0"/>
                <a:ea typeface="Noto Serif CJK SC"/>
                <a:cs typeface="Lohit Devanagari"/>
              </a:rPr>
              <a:t>X_nup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Noto Serif CJK SC"/>
                <a:cs typeface="Lohit Devanagari"/>
              </a:rPr>
              <a:t> содержит 3 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Noto Serif CJK SC"/>
                <a:cs typeface="Symbol" panose="05050102010706020507" pitchFamily="18" charset="2"/>
              </a:rPr>
              <a:t>признака и индекс; строк: 1040.</a:t>
            </a:r>
            <a:endParaRPr lang="ru-RU" sz="1800" kern="100" dirty="0">
              <a:effectLst/>
              <a:latin typeface="Times New Roman" panose="02020603050405020304" pitchFamily="18" charset="0"/>
              <a:ea typeface="Noto Serif CJK SC"/>
              <a:cs typeface="Lohit Devanagari"/>
            </a:endParaRPr>
          </a:p>
          <a:p>
            <a:pPr algn="just" hangingPunct="0">
              <a:lnSpc>
                <a:spcPct val="150000"/>
              </a:lnSpc>
            </a:pPr>
            <a:r>
              <a:rPr lang="ru-RU" sz="1800" kern="100" dirty="0">
                <a:effectLst/>
                <a:latin typeface="Times New Roman" panose="02020603050405020304" pitchFamily="18" charset="0"/>
                <a:ea typeface="Noto Serif CJK SC"/>
                <a:cs typeface="Lohit Devanagari"/>
              </a:rPr>
              <a:t>Файлы объединены с типом INNER по индексу. Дальнейшие исследования проводим с объединенным </a:t>
            </a:r>
            <a:r>
              <a:rPr lang="ru-RU" sz="1800" kern="100" dirty="0" err="1">
                <a:effectLst/>
                <a:latin typeface="Times New Roman" panose="02020603050405020304" pitchFamily="18" charset="0"/>
                <a:ea typeface="Noto Serif CJK SC"/>
                <a:cs typeface="Lohit Devanagari"/>
              </a:rPr>
              <a:t>датасетом</a:t>
            </a:r>
            <a:r>
              <a:rPr lang="ru-RU" sz="1800" kern="100" dirty="0">
                <a:effectLst/>
                <a:latin typeface="Times New Roman" panose="02020603050405020304" pitchFamily="18" charset="0"/>
                <a:ea typeface="Noto Serif CJK SC"/>
                <a:cs typeface="Lohit Devanagari"/>
              </a:rPr>
              <a:t>, содержащим 13 признаков и 1023 строк или объектов. </a:t>
            </a:r>
          </a:p>
        </p:txBody>
      </p:sp>
      <p:pic>
        <p:nvPicPr>
          <p:cNvPr id="67" name="Рисунок 66">
            <a:extLst>
              <a:ext uri="{FF2B5EF4-FFF2-40B4-BE49-F238E27FC236}">
                <a16:creationId xmlns:a16="http://schemas.microsoft.com/office/drawing/2014/main" id="{4F3C3163-967B-4245-BF74-C32649756C4F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967" y="3560623"/>
            <a:ext cx="11074793" cy="287342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139289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9A68FC8-8839-4BD0-A8B6-0C8B1924A8F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3</a:t>
            </a:fld>
            <a:endParaRPr lang="ru-RU" dirty="0"/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B431A07B-4120-45A8-87F5-FD0B7543B02C}"/>
              </a:ext>
            </a:extLst>
          </p:cNvPr>
          <p:cNvGrpSpPr/>
          <p:nvPr/>
        </p:nvGrpSpPr>
        <p:grpSpPr>
          <a:xfrm>
            <a:off x="3252024" y="520720"/>
            <a:ext cx="8311696" cy="667499"/>
            <a:chOff x="1476753" y="3498170"/>
            <a:chExt cx="10010376" cy="667499"/>
          </a:xfrm>
        </p:grpSpPr>
        <p:sp>
          <p:nvSpPr>
            <p:cNvPr id="9" name="Прямоугольник 8">
              <a:extLst>
                <a:ext uri="{FF2B5EF4-FFF2-40B4-BE49-F238E27FC236}">
                  <a16:creationId xmlns:a16="http://schemas.microsoft.com/office/drawing/2014/main" id="{B408C17F-C4A9-45C8-85FF-C29DBCECDC7D}"/>
                </a:ext>
              </a:extLst>
            </p:cNvPr>
            <p:cNvSpPr/>
            <p:nvPr/>
          </p:nvSpPr>
          <p:spPr>
            <a:xfrm>
              <a:off x="1476753" y="3499669"/>
              <a:ext cx="10010376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Гистограммы распределения и графики </a:t>
              </a:r>
              <a:r>
                <a:rPr lang="en-US" sz="28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Q-Q</a:t>
              </a:r>
              <a:endParaRPr lang="ru-RU" sz="2800" spc="18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Прямоугольник 58">
              <a:extLst>
                <a:ext uri="{FF2B5EF4-FFF2-40B4-BE49-F238E27FC236}">
                  <a16:creationId xmlns:a16="http://schemas.microsoft.com/office/drawing/2014/main" id="{8A2D04C4-68FF-4B8C-B3A7-621C55C3D8E2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12" name="Прямоугольник 58">
              <a:extLst>
                <a:ext uri="{FF2B5EF4-FFF2-40B4-BE49-F238E27FC236}">
                  <a16:creationId xmlns:a16="http://schemas.microsoft.com/office/drawing/2014/main" id="{9DDB7652-1549-4D3B-8E35-D14E582606C3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1369633" y="3498170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23D60DBA-DC58-4A05-BB04-05F85FA41AA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590" y="1277957"/>
            <a:ext cx="5255046" cy="51560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3BA9C523-2B2D-40F2-AA8D-79A564147BDE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6564" y="1366091"/>
            <a:ext cx="5219598" cy="50679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52525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9A68FC8-8839-4BD0-A8B6-0C8B1924A8F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4</a:t>
            </a:fld>
            <a:endParaRPr lang="ru-RU" dirty="0"/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B431A07B-4120-45A8-87F5-FD0B7543B02C}"/>
              </a:ext>
            </a:extLst>
          </p:cNvPr>
          <p:cNvGrpSpPr/>
          <p:nvPr/>
        </p:nvGrpSpPr>
        <p:grpSpPr>
          <a:xfrm>
            <a:off x="2998637" y="481961"/>
            <a:ext cx="8542293" cy="706258"/>
            <a:chOff x="1171581" y="3459411"/>
            <a:chExt cx="10288101" cy="706258"/>
          </a:xfrm>
        </p:grpSpPr>
        <p:sp>
          <p:nvSpPr>
            <p:cNvPr id="9" name="Прямоугольник 8">
              <a:extLst>
                <a:ext uri="{FF2B5EF4-FFF2-40B4-BE49-F238E27FC236}">
                  <a16:creationId xmlns:a16="http://schemas.microsoft.com/office/drawing/2014/main" id="{B408C17F-C4A9-45C8-85FF-C29DBCECDC7D}"/>
                </a:ext>
              </a:extLst>
            </p:cNvPr>
            <p:cNvSpPr/>
            <p:nvPr/>
          </p:nvSpPr>
          <p:spPr>
            <a:xfrm>
              <a:off x="1171581" y="3459411"/>
              <a:ext cx="10010376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Тепловая карта и парная диаграмма. Зависимостей не обнаружено.</a:t>
              </a:r>
              <a:endParaRPr lang="ru-RU" sz="2800" spc="18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Прямоугольник 58">
              <a:extLst>
                <a:ext uri="{FF2B5EF4-FFF2-40B4-BE49-F238E27FC236}">
                  <a16:creationId xmlns:a16="http://schemas.microsoft.com/office/drawing/2014/main" id="{8A2D04C4-68FF-4B8C-B3A7-621C55C3D8E2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12" name="Прямоугольник 58">
              <a:extLst>
                <a:ext uri="{FF2B5EF4-FFF2-40B4-BE49-F238E27FC236}">
                  <a16:creationId xmlns:a16="http://schemas.microsoft.com/office/drawing/2014/main" id="{9DDB7652-1549-4D3B-8E35-D14E582606C3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1369633" y="3498170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9FC1D5E5-4F0F-4CA9-B744-E9024EBFDBF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782" y="1286406"/>
            <a:ext cx="5753612" cy="51476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AEC55B86-BF13-4E75-B849-FA1C63BA4DA2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7548" y="1286406"/>
            <a:ext cx="5320824" cy="54229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4635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Группа 64">
            <a:extLst>
              <a:ext uri="{FF2B5EF4-FFF2-40B4-BE49-F238E27FC236}">
                <a16:creationId xmlns:a16="http://schemas.microsoft.com/office/drawing/2014/main" id="{9280711C-2262-4089-92EE-9BEACCC60C4C}"/>
              </a:ext>
            </a:extLst>
          </p:cNvPr>
          <p:cNvGrpSpPr/>
          <p:nvPr/>
        </p:nvGrpSpPr>
        <p:grpSpPr>
          <a:xfrm>
            <a:off x="3167570" y="469293"/>
            <a:ext cx="7027464" cy="666000"/>
            <a:chOff x="1386704" y="3499669"/>
            <a:chExt cx="4709296" cy="666000"/>
          </a:xfrm>
        </p:grpSpPr>
        <p:sp>
          <p:nvSpPr>
            <p:cNvPr id="68" name="Прямоугольник 67">
              <a:extLst>
                <a:ext uri="{FF2B5EF4-FFF2-40B4-BE49-F238E27FC236}">
                  <a16:creationId xmlns:a16="http://schemas.microsoft.com/office/drawing/2014/main" id="{E2535886-3476-4B40-9706-6797B77905C0}"/>
                </a:ext>
              </a:extLst>
            </p:cNvPr>
            <p:cNvSpPr/>
            <p:nvPr/>
          </p:nvSpPr>
          <p:spPr>
            <a:xfrm>
              <a:off x="1386704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Описательная статистика очищенных данных</a:t>
              </a:r>
              <a:endParaRPr lang="ru-RU" sz="2800" spc="18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9" name="Прямоугольник 58">
              <a:extLst>
                <a:ext uri="{FF2B5EF4-FFF2-40B4-BE49-F238E27FC236}">
                  <a16:creationId xmlns:a16="http://schemas.microsoft.com/office/drawing/2014/main" id="{96789138-2397-49AA-BF3A-A6B5B90E8840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70" name="Прямоугольник 58">
              <a:extLst>
                <a:ext uri="{FF2B5EF4-FFF2-40B4-BE49-F238E27FC236}">
                  <a16:creationId xmlns:a16="http://schemas.microsoft.com/office/drawing/2014/main" id="{DA239952-60E1-45EB-BDF0-422CC4CF7E42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6555008-558A-4705-ADA6-A99A535D9A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5</a:t>
            </a:fld>
            <a:endParaRPr lang="ru-RU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D2FE5EE-8371-4B17-8FE4-2B56878E23C7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782" y="1315277"/>
            <a:ext cx="11229266" cy="24194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806EB0B3-ADB2-44E3-8D96-F0E924DDDB47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096" y="4171768"/>
            <a:ext cx="4638102" cy="22169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63C6F3A5-8D97-47D6-BFD7-B8F0310305F3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9108" y="4171768"/>
            <a:ext cx="5838940" cy="219821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Текст 2">
            <a:extLst>
              <a:ext uri="{FF2B5EF4-FFF2-40B4-BE49-F238E27FC236}">
                <a16:creationId xmlns:a16="http://schemas.microsoft.com/office/drawing/2014/main" id="{01BE858A-3F2C-4138-8522-C39A6BF135AD}"/>
              </a:ext>
            </a:extLst>
          </p:cNvPr>
          <p:cNvSpPr txBox="1">
            <a:spLocks/>
          </p:cNvSpPr>
          <p:nvPr/>
        </p:nvSpPr>
        <p:spPr>
          <a:xfrm>
            <a:off x="558782" y="3652899"/>
            <a:ext cx="4795416" cy="600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6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Noto Sans Symbols"/>
              <a:buNone/>
              <a:defRPr sz="2700" b="0" i="0" u="none" strike="noStrike" cap="none" baseline="0">
                <a:solidFill>
                  <a:srgbClr val="F1BE29"/>
                </a:solidFill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6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algn="just"/>
            <a:r>
              <a:rPr lang="ru-RU" sz="2000" dirty="0"/>
              <a:t>Выделение целевых переменных «Модуль упругости при растяжении, ГПа» и «Прочность при растяжении, МПа»</a:t>
            </a:r>
          </a:p>
        </p:txBody>
      </p:sp>
      <p:sp>
        <p:nvSpPr>
          <p:cNvPr id="13" name="Текст 2">
            <a:extLst>
              <a:ext uri="{FF2B5EF4-FFF2-40B4-BE49-F238E27FC236}">
                <a16:creationId xmlns:a16="http://schemas.microsoft.com/office/drawing/2014/main" id="{0235BA12-2715-4081-BD40-6DD079341CDC}"/>
              </a:ext>
            </a:extLst>
          </p:cNvPr>
          <p:cNvSpPr txBox="1">
            <a:spLocks/>
          </p:cNvSpPr>
          <p:nvPr/>
        </p:nvSpPr>
        <p:spPr>
          <a:xfrm>
            <a:off x="5949108" y="3678091"/>
            <a:ext cx="5838940" cy="5188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Noto Sans Symbols"/>
              <a:buNone/>
              <a:defRPr sz="2700" b="0" i="0" u="none" strike="noStrike" cap="none" baseline="0">
                <a:solidFill>
                  <a:srgbClr val="F1BE29"/>
                </a:solidFill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6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algn="just"/>
            <a:r>
              <a:rPr lang="ru-RU" sz="1300" dirty="0"/>
              <a:t>Выделение целевой переменной «Соотношение матрица – наполнитель»</a:t>
            </a:r>
          </a:p>
        </p:txBody>
      </p:sp>
    </p:spTree>
    <p:extLst>
      <p:ext uri="{BB962C8B-B14F-4D97-AF65-F5344CB8AC3E}">
        <p14:creationId xmlns:p14="http://schemas.microsoft.com/office/powerpoint/2010/main" val="1082693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9A68FC8-8839-4BD0-A8B6-0C8B1924A8F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6</a:t>
            </a:fld>
            <a:endParaRPr lang="ru-RU" dirty="0"/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B431A07B-4120-45A8-87F5-FD0B7543B02C}"/>
              </a:ext>
            </a:extLst>
          </p:cNvPr>
          <p:cNvGrpSpPr/>
          <p:nvPr/>
        </p:nvGrpSpPr>
        <p:grpSpPr>
          <a:xfrm>
            <a:off x="2998637" y="481961"/>
            <a:ext cx="8542293" cy="706258"/>
            <a:chOff x="1171581" y="3459411"/>
            <a:chExt cx="10288101" cy="706258"/>
          </a:xfrm>
        </p:grpSpPr>
        <p:sp>
          <p:nvSpPr>
            <p:cNvPr id="9" name="Прямоугольник 8">
              <a:extLst>
                <a:ext uri="{FF2B5EF4-FFF2-40B4-BE49-F238E27FC236}">
                  <a16:creationId xmlns:a16="http://schemas.microsoft.com/office/drawing/2014/main" id="{B408C17F-C4A9-45C8-85FF-C29DBCECDC7D}"/>
                </a:ext>
              </a:extLst>
            </p:cNvPr>
            <p:cNvSpPr/>
            <p:nvPr/>
          </p:nvSpPr>
          <p:spPr>
            <a:xfrm>
              <a:off x="1171581" y="3459411"/>
              <a:ext cx="10010376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Графики </a:t>
              </a:r>
              <a:r>
                <a:rPr lang="en-US" sz="28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Boxplot </a:t>
              </a:r>
              <a:r>
                <a:rPr lang="ru-RU" sz="28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с выбросами (слева) и</a:t>
              </a:r>
              <a:r>
                <a:rPr lang="en-US" sz="28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Boxplot</a:t>
              </a:r>
              <a:r>
                <a:rPr lang="ru-RU" sz="28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без выбросов (справа).</a:t>
              </a:r>
              <a:endParaRPr lang="ru-RU" sz="2800" spc="18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Прямоугольник 58">
              <a:extLst>
                <a:ext uri="{FF2B5EF4-FFF2-40B4-BE49-F238E27FC236}">
                  <a16:creationId xmlns:a16="http://schemas.microsoft.com/office/drawing/2014/main" id="{8A2D04C4-68FF-4B8C-B3A7-621C55C3D8E2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12" name="Прямоугольник 58">
              <a:extLst>
                <a:ext uri="{FF2B5EF4-FFF2-40B4-BE49-F238E27FC236}">
                  <a16:creationId xmlns:a16="http://schemas.microsoft.com/office/drawing/2014/main" id="{9DDB7652-1549-4D3B-8E35-D14E582606C3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1369633" y="3498170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B0242315-E5AC-43FB-9BCB-C56F8362E9E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085" y="1228477"/>
            <a:ext cx="5757126" cy="522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200CD0ED-83DF-4220-A982-D06CF6F8AED2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5884" y="1228477"/>
            <a:ext cx="5462488" cy="52260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18021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Номер слайда 3">
            <a:extLst>
              <a:ext uri="{FF2B5EF4-FFF2-40B4-BE49-F238E27FC236}">
                <a16:creationId xmlns:a16="http://schemas.microsoft.com/office/drawing/2014/main" id="{542A9EF0-C372-49E0-A6DB-C1F10C19AABF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273628" y="6434051"/>
            <a:ext cx="570309" cy="275255"/>
          </a:xfrm>
        </p:spPr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7</a:t>
            </a:fld>
            <a:endParaRPr lang="ru-RU" dirty="0"/>
          </a:p>
        </p:txBody>
      </p:sp>
      <p:sp>
        <p:nvSpPr>
          <p:cNvPr id="9" name="Google Shape;173;p7">
            <a:extLst>
              <a:ext uri="{FF2B5EF4-FFF2-40B4-BE49-F238E27FC236}">
                <a16:creationId xmlns:a16="http://schemas.microsoft.com/office/drawing/2014/main" id="{A67C8FEC-09C6-468D-9E95-239BC9E9DFA0}"/>
              </a:ext>
            </a:extLst>
          </p:cNvPr>
          <p:cNvSpPr txBox="1"/>
          <p:nvPr/>
        </p:nvSpPr>
        <p:spPr>
          <a:xfrm>
            <a:off x="461151" y="2048680"/>
            <a:ext cx="4970165" cy="4241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725" tIns="38350" rIns="76725" bIns="38350" anchor="t" anchorCtr="0">
            <a:noAutofit/>
          </a:bodyPr>
          <a:lstStyle/>
          <a:p>
            <a:pPr marL="432000" indent="-322920">
              <a:lnSpc>
                <a:spcPct val="100000"/>
              </a:lnSpc>
              <a:spcAft>
                <a:spcPts val="1414"/>
              </a:spcAft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ru-RU" sz="2000" b="0" strike="noStrike" spc="-1" dirty="0">
                <a:solidFill>
                  <a:srgbClr val="333333"/>
                </a:solidFill>
                <a:latin typeface="Arial"/>
                <a:ea typeface="DejaVu Sans"/>
              </a:rPr>
              <a:t>Линейная регрессия</a:t>
            </a:r>
            <a:endParaRPr lang="ru-RU" sz="2000" b="0" strike="noStrike" spc="-1" dirty="0">
              <a:latin typeface="Arial"/>
            </a:endParaRPr>
          </a:p>
          <a:p>
            <a:pPr marL="432000" indent="-322920">
              <a:lnSpc>
                <a:spcPct val="100000"/>
              </a:lnSpc>
              <a:spcAft>
                <a:spcPts val="1414"/>
              </a:spcAft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ru-RU" sz="2000" b="0" strike="noStrike" spc="-1" dirty="0">
                <a:solidFill>
                  <a:srgbClr val="333333"/>
                </a:solidFill>
                <a:latin typeface="Arial"/>
                <a:ea typeface="DejaVu Sans"/>
              </a:rPr>
              <a:t>Метод k-ближайших соседей</a:t>
            </a:r>
            <a:endParaRPr lang="ru-RU" sz="2000" b="0" strike="noStrike" spc="-1" dirty="0">
              <a:latin typeface="Arial"/>
            </a:endParaRPr>
          </a:p>
          <a:p>
            <a:pPr marL="432000" indent="-322920">
              <a:lnSpc>
                <a:spcPct val="100000"/>
              </a:lnSpc>
              <a:spcAft>
                <a:spcPts val="1414"/>
              </a:spcAft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ru-RU" sz="2000" b="0" strike="noStrike" spc="-1" dirty="0">
                <a:solidFill>
                  <a:srgbClr val="333333"/>
                </a:solidFill>
                <a:latin typeface="Arial"/>
                <a:ea typeface="DejaVu Sans"/>
              </a:rPr>
              <a:t>Случайный лес</a:t>
            </a:r>
          </a:p>
          <a:p>
            <a:pPr marL="432000" indent="-322920">
              <a:spcAft>
                <a:spcPts val="1414"/>
              </a:spcAft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ru-RU" sz="2000" b="0" strike="noStrike" spc="-1" dirty="0">
                <a:solidFill>
                  <a:srgbClr val="333333"/>
                </a:solidFill>
                <a:latin typeface="Arial"/>
                <a:ea typeface="DejaVu Sans"/>
              </a:rPr>
              <a:t>Метод опорных векторов для регрессии</a:t>
            </a:r>
            <a:endParaRPr lang="ru-RU" sz="2000" b="0" strike="noStrike" spc="-1" dirty="0">
              <a:latin typeface="Arial"/>
            </a:endParaRPr>
          </a:p>
          <a:p>
            <a:pPr marL="432000" indent="-322920">
              <a:lnSpc>
                <a:spcPct val="100000"/>
              </a:lnSpc>
              <a:spcAft>
                <a:spcPts val="1414"/>
              </a:spcAft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ru-RU" sz="2000" b="0" strike="noStrike" spc="-1" dirty="0">
                <a:solidFill>
                  <a:srgbClr val="333333"/>
                </a:solidFill>
                <a:latin typeface="Arial"/>
                <a:ea typeface="DejaVu Sans"/>
              </a:rPr>
              <a:t>Градиентный </a:t>
            </a:r>
            <a:r>
              <a:rPr lang="ru-RU" sz="2000" b="0" strike="noStrike" spc="-1" dirty="0" err="1">
                <a:solidFill>
                  <a:srgbClr val="333333"/>
                </a:solidFill>
                <a:latin typeface="Arial"/>
                <a:ea typeface="DejaVu Sans"/>
              </a:rPr>
              <a:t>бустинг</a:t>
            </a:r>
            <a:endParaRPr lang="ru-RU" sz="2000" b="0" strike="noStrike" spc="-1" dirty="0">
              <a:latin typeface="Arial"/>
            </a:endParaRPr>
          </a:p>
          <a:p>
            <a:pPr marL="432000" indent="-322920">
              <a:lnSpc>
                <a:spcPct val="100000"/>
              </a:lnSpc>
              <a:spcAft>
                <a:spcPts val="1414"/>
              </a:spcAft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ru-RU" sz="2000" b="0" strike="noStrike" spc="-1" dirty="0">
                <a:solidFill>
                  <a:srgbClr val="333333"/>
                </a:solidFill>
                <a:latin typeface="Arial"/>
                <a:ea typeface="DejaVu Sans"/>
              </a:rPr>
              <a:t>Нейронная сеть</a:t>
            </a:r>
            <a:endParaRPr lang="ru-RU" sz="2000" b="0" strike="noStrike" spc="-1" dirty="0">
              <a:latin typeface="Arial"/>
            </a:endParaRPr>
          </a:p>
          <a:p>
            <a:pPr marL="0" marR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endParaRPr lang="ru-RU" sz="2200" dirty="0">
              <a:solidFill>
                <a:srgbClr val="262626"/>
              </a:solidFill>
              <a:latin typeface="+mn-lt"/>
              <a:ea typeface="Open Sans"/>
              <a:cs typeface="ALS Sector Regular" panose="02000000000000000000" pitchFamily="2" charset="0"/>
              <a:sym typeface="Open Sans"/>
            </a:endParaRPr>
          </a:p>
        </p:txBody>
      </p:sp>
      <p:sp>
        <p:nvSpPr>
          <p:cNvPr id="21" name="Текст 2">
            <a:extLst>
              <a:ext uri="{FF2B5EF4-FFF2-40B4-BE49-F238E27FC236}">
                <a16:creationId xmlns:a16="http://schemas.microsoft.com/office/drawing/2014/main" id="{5A8999A3-76FB-4548-86BA-DAD9E574E770}"/>
              </a:ext>
            </a:extLst>
          </p:cNvPr>
          <p:cNvSpPr txBox="1">
            <a:spLocks/>
          </p:cNvSpPr>
          <p:nvPr/>
        </p:nvSpPr>
        <p:spPr>
          <a:xfrm>
            <a:off x="224647" y="1333690"/>
            <a:ext cx="5206669" cy="600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Noto Sans Symbols"/>
              <a:buNone/>
              <a:defRPr sz="2700" b="0" i="0" u="none" strike="noStrike" cap="none" baseline="0">
                <a:solidFill>
                  <a:srgbClr val="F1BE29"/>
                </a:solidFill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6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ru-RU" sz="2600" dirty="0"/>
              <a:t>Используемые модели регрессии</a:t>
            </a:r>
          </a:p>
        </p:txBody>
      </p: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68AC1BDB-9797-4A12-B4FC-ED5D4C2B9CD1}"/>
              </a:ext>
            </a:extLst>
          </p:cNvPr>
          <p:cNvGrpSpPr/>
          <p:nvPr/>
        </p:nvGrpSpPr>
        <p:grpSpPr>
          <a:xfrm>
            <a:off x="3167879" y="469293"/>
            <a:ext cx="7871021" cy="666000"/>
            <a:chOff x="1476753" y="3499669"/>
            <a:chExt cx="4619247" cy="666000"/>
          </a:xfrm>
        </p:grpSpPr>
        <p:sp>
          <p:nvSpPr>
            <p:cNvPr id="20" name="Прямоугольник 19">
              <a:extLst>
                <a:ext uri="{FF2B5EF4-FFF2-40B4-BE49-F238E27FC236}">
                  <a16:creationId xmlns:a16="http://schemas.microsoft.com/office/drawing/2014/main" id="{89C13AD3-6AFD-447D-B4AF-345F80DAE2DD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8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ALS Sector Bold" pitchFamily="2" charset="0"/>
                  <a:cs typeface="ALS Sector Bold" pitchFamily="2" charset="0"/>
                </a:rPr>
                <a:t>Используемые модели и метрики</a:t>
              </a:r>
              <a:endParaRPr lang="ru-RU" sz="2800" spc="180" dirty="0">
                <a:latin typeface="ALS Sector Bold" pitchFamily="2" charset="0"/>
                <a:cs typeface="ALS Sector Bold" pitchFamily="2" charset="0"/>
              </a:endParaRPr>
            </a:p>
          </p:txBody>
        </p:sp>
        <p:sp>
          <p:nvSpPr>
            <p:cNvPr id="22" name="Прямоугольник 58">
              <a:extLst>
                <a:ext uri="{FF2B5EF4-FFF2-40B4-BE49-F238E27FC236}">
                  <a16:creationId xmlns:a16="http://schemas.microsoft.com/office/drawing/2014/main" id="{6B9297EB-1310-4C5F-A390-8C10AE4D1F31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23" name="Прямоугольник 58">
              <a:extLst>
                <a:ext uri="{FF2B5EF4-FFF2-40B4-BE49-F238E27FC236}">
                  <a16:creationId xmlns:a16="http://schemas.microsoft.com/office/drawing/2014/main" id="{2A56CCB7-652F-4E87-98F1-EB2990DFF5AA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sp>
        <p:nvSpPr>
          <p:cNvPr id="12" name="Текст 2">
            <a:extLst>
              <a:ext uri="{FF2B5EF4-FFF2-40B4-BE49-F238E27FC236}">
                <a16:creationId xmlns:a16="http://schemas.microsoft.com/office/drawing/2014/main" id="{BB3D37A3-B01D-41A5-98BB-AC2C34A534DE}"/>
              </a:ext>
            </a:extLst>
          </p:cNvPr>
          <p:cNvSpPr txBox="1">
            <a:spLocks/>
          </p:cNvSpPr>
          <p:nvPr/>
        </p:nvSpPr>
        <p:spPr>
          <a:xfrm>
            <a:off x="6204970" y="1333690"/>
            <a:ext cx="5206669" cy="600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Noto Sans Symbols"/>
              <a:buNone/>
              <a:defRPr sz="2700" b="0" i="0" u="none" strike="noStrike" cap="none" baseline="0">
                <a:solidFill>
                  <a:srgbClr val="F1BE29"/>
                </a:solidFill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6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ru-RU" sz="2600" dirty="0"/>
              <a:t>Метрики качества работы моделей</a:t>
            </a:r>
          </a:p>
        </p:txBody>
      </p:sp>
      <p:sp>
        <p:nvSpPr>
          <p:cNvPr id="15" name="Google Shape;173;p7">
            <a:extLst>
              <a:ext uri="{FF2B5EF4-FFF2-40B4-BE49-F238E27FC236}">
                <a16:creationId xmlns:a16="http://schemas.microsoft.com/office/drawing/2014/main" id="{9EB4F0BE-E8DA-451E-BFBA-DD4B296A5DEA}"/>
              </a:ext>
            </a:extLst>
          </p:cNvPr>
          <p:cNvSpPr txBox="1"/>
          <p:nvPr/>
        </p:nvSpPr>
        <p:spPr>
          <a:xfrm>
            <a:off x="6323221" y="2048680"/>
            <a:ext cx="4970165" cy="4241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725" tIns="38350" rIns="76725" bIns="38350" anchor="t" anchorCtr="0">
            <a:noAutofit/>
          </a:bodyPr>
          <a:lstStyle/>
          <a:p>
            <a:pPr marL="432000" indent="-322920">
              <a:lnSpc>
                <a:spcPct val="100000"/>
              </a:lnSpc>
              <a:spcAft>
                <a:spcPts val="1414"/>
              </a:spcAft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ru-RU" sz="2000" b="0" strike="noStrike" spc="-1" dirty="0">
                <a:solidFill>
                  <a:srgbClr val="333333"/>
                </a:solidFill>
                <a:latin typeface="Arial"/>
                <a:ea typeface="DejaVu Sans"/>
              </a:rPr>
              <a:t>R2  - коэффициент детерминации </a:t>
            </a:r>
          </a:p>
          <a:p>
            <a:pPr marL="432000" indent="-322920">
              <a:lnSpc>
                <a:spcPct val="100000"/>
              </a:lnSpc>
              <a:spcAft>
                <a:spcPts val="1414"/>
              </a:spcAft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en-US" sz="2000" b="0" strike="noStrike" spc="-1" dirty="0">
                <a:solidFill>
                  <a:srgbClr val="333333"/>
                </a:solidFill>
                <a:latin typeface="Arial"/>
              </a:rPr>
              <a:t>MSE – </a:t>
            </a:r>
            <a:r>
              <a:rPr lang="ru-RU" sz="2000" b="0" strike="noStrike" spc="-1" dirty="0">
                <a:solidFill>
                  <a:srgbClr val="333333"/>
                </a:solidFill>
                <a:latin typeface="Arial"/>
              </a:rPr>
              <a:t>(</a:t>
            </a:r>
            <a:r>
              <a:rPr lang="ru-RU" sz="2000" b="0" strike="noStrike" spc="-1" dirty="0" err="1">
                <a:solidFill>
                  <a:srgbClr val="333333"/>
                </a:solidFill>
                <a:latin typeface="Arial"/>
                <a:ea typeface="DejaVu Sans"/>
              </a:rPr>
              <a:t>Mean</a:t>
            </a:r>
            <a:r>
              <a:rPr lang="ru-RU" sz="2000" b="0" strike="noStrike" spc="-1" dirty="0">
                <a:solidFill>
                  <a:srgbClr val="333333"/>
                </a:solidFill>
                <a:latin typeface="Arial"/>
                <a:ea typeface="DejaVu Sans"/>
              </a:rPr>
              <a:t> </a:t>
            </a:r>
            <a:r>
              <a:rPr lang="ru-RU" sz="2000" b="0" strike="noStrike" spc="-1" dirty="0" err="1">
                <a:solidFill>
                  <a:srgbClr val="333333"/>
                </a:solidFill>
                <a:latin typeface="Arial"/>
                <a:ea typeface="DejaVu Sans"/>
              </a:rPr>
              <a:t>Squared</a:t>
            </a:r>
            <a:r>
              <a:rPr lang="ru-RU" sz="2000" b="0" strike="noStrike" spc="-1" dirty="0">
                <a:solidFill>
                  <a:srgbClr val="333333"/>
                </a:solidFill>
                <a:latin typeface="Arial"/>
                <a:ea typeface="DejaVu Sans"/>
              </a:rPr>
              <a:t> </a:t>
            </a:r>
            <a:r>
              <a:rPr lang="ru-RU" sz="2000" b="0" strike="noStrike" spc="-1" dirty="0" err="1">
                <a:solidFill>
                  <a:srgbClr val="333333"/>
                </a:solidFill>
                <a:latin typeface="Arial"/>
                <a:ea typeface="DejaVu Sans"/>
              </a:rPr>
              <a:t>Error</a:t>
            </a:r>
            <a:r>
              <a:rPr lang="ru-RU" sz="2000" b="0" strike="noStrike" spc="-1" dirty="0">
                <a:solidFill>
                  <a:srgbClr val="333333"/>
                </a:solidFill>
                <a:latin typeface="Arial"/>
                <a:ea typeface="DejaVu Sans"/>
              </a:rPr>
              <a:t>) </a:t>
            </a:r>
            <a:r>
              <a:rPr lang="ru-RU" sz="2000" spc="-1" dirty="0">
                <a:solidFill>
                  <a:srgbClr val="333333"/>
                </a:solidFill>
              </a:rPr>
              <a:t>средняя квадратичная ошибка</a:t>
            </a:r>
            <a:endParaRPr lang="ru-RU" sz="2000" b="0" strike="noStrike" spc="-1" dirty="0">
              <a:latin typeface="Arial"/>
            </a:endParaRPr>
          </a:p>
          <a:p>
            <a:pPr marL="432000" indent="-322920">
              <a:lnSpc>
                <a:spcPct val="100000"/>
              </a:lnSpc>
              <a:spcAft>
                <a:spcPts val="1414"/>
              </a:spcAft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ru-RU" sz="2000" b="0" strike="noStrike" spc="-1" dirty="0">
                <a:solidFill>
                  <a:srgbClr val="333333"/>
                </a:solidFill>
                <a:latin typeface="Arial"/>
                <a:ea typeface="DejaVu Sans"/>
              </a:rPr>
              <a:t>RMSE (</a:t>
            </a:r>
            <a:r>
              <a:rPr lang="ru-RU" sz="2000" b="0" strike="noStrike" spc="-1" dirty="0" err="1">
                <a:solidFill>
                  <a:srgbClr val="333333"/>
                </a:solidFill>
                <a:latin typeface="Arial"/>
                <a:ea typeface="DejaVu Sans"/>
              </a:rPr>
              <a:t>Root</a:t>
            </a:r>
            <a:r>
              <a:rPr lang="ru-RU" sz="2000" b="0" strike="noStrike" spc="-1" dirty="0">
                <a:solidFill>
                  <a:srgbClr val="333333"/>
                </a:solidFill>
                <a:latin typeface="Arial"/>
                <a:ea typeface="DejaVu Sans"/>
              </a:rPr>
              <a:t> </a:t>
            </a:r>
            <a:r>
              <a:rPr lang="ru-RU" sz="2000" b="0" strike="noStrike" spc="-1" dirty="0" err="1">
                <a:solidFill>
                  <a:srgbClr val="333333"/>
                </a:solidFill>
                <a:latin typeface="Arial"/>
                <a:ea typeface="DejaVu Sans"/>
              </a:rPr>
              <a:t>Mean</a:t>
            </a:r>
            <a:r>
              <a:rPr lang="ru-RU" sz="2000" b="0" strike="noStrike" spc="-1" dirty="0">
                <a:solidFill>
                  <a:srgbClr val="333333"/>
                </a:solidFill>
                <a:latin typeface="Arial"/>
                <a:ea typeface="DejaVu Sans"/>
              </a:rPr>
              <a:t> </a:t>
            </a:r>
            <a:r>
              <a:rPr lang="ru-RU" sz="2000" b="0" strike="noStrike" spc="-1" dirty="0" err="1">
                <a:solidFill>
                  <a:srgbClr val="333333"/>
                </a:solidFill>
                <a:latin typeface="Arial"/>
                <a:ea typeface="DejaVu Sans"/>
              </a:rPr>
              <a:t>Squared</a:t>
            </a:r>
            <a:r>
              <a:rPr lang="ru-RU" sz="2000" b="0" strike="noStrike" spc="-1" dirty="0">
                <a:solidFill>
                  <a:srgbClr val="333333"/>
                </a:solidFill>
                <a:latin typeface="Arial"/>
                <a:ea typeface="DejaVu Sans"/>
              </a:rPr>
              <a:t> </a:t>
            </a:r>
            <a:r>
              <a:rPr lang="ru-RU" sz="2000" b="0" strike="noStrike" spc="-1" dirty="0" err="1">
                <a:solidFill>
                  <a:srgbClr val="333333"/>
                </a:solidFill>
                <a:latin typeface="Arial"/>
                <a:ea typeface="DejaVu Sans"/>
              </a:rPr>
              <a:t>Error</a:t>
            </a:r>
            <a:r>
              <a:rPr lang="ru-RU" sz="2000" b="0" strike="noStrike" spc="-1" dirty="0">
                <a:solidFill>
                  <a:srgbClr val="333333"/>
                </a:solidFill>
                <a:latin typeface="Arial"/>
                <a:ea typeface="DejaVu Sans"/>
              </a:rPr>
              <a:t>) - корень из средней квадратичной ошибки</a:t>
            </a:r>
            <a:endParaRPr lang="ru-RU" sz="2000" b="0" strike="noStrike" spc="-1" dirty="0">
              <a:latin typeface="Arial"/>
            </a:endParaRPr>
          </a:p>
          <a:p>
            <a:pPr marL="432000" indent="-322920">
              <a:lnSpc>
                <a:spcPct val="100000"/>
              </a:lnSpc>
              <a:spcAft>
                <a:spcPts val="1414"/>
              </a:spcAft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ru-RU" sz="2000" b="0" strike="noStrike" spc="-1" dirty="0">
                <a:solidFill>
                  <a:srgbClr val="333333"/>
                </a:solidFill>
                <a:latin typeface="Arial"/>
                <a:ea typeface="DejaVu Sans"/>
              </a:rPr>
              <a:t>MAE (</a:t>
            </a:r>
            <a:r>
              <a:rPr lang="ru-RU" sz="2000" b="0" strike="noStrike" spc="-1" dirty="0" err="1">
                <a:solidFill>
                  <a:srgbClr val="333333"/>
                </a:solidFill>
                <a:latin typeface="Arial"/>
                <a:ea typeface="DejaVu Sans"/>
              </a:rPr>
              <a:t>Mean</a:t>
            </a:r>
            <a:r>
              <a:rPr lang="ru-RU" sz="2000" b="0" strike="noStrike" spc="-1" dirty="0">
                <a:solidFill>
                  <a:srgbClr val="333333"/>
                </a:solidFill>
                <a:latin typeface="Arial"/>
                <a:ea typeface="DejaVu Sans"/>
              </a:rPr>
              <a:t> </a:t>
            </a:r>
            <a:r>
              <a:rPr lang="ru-RU" sz="2000" b="0" strike="noStrike" spc="-1" dirty="0" err="1">
                <a:solidFill>
                  <a:srgbClr val="333333"/>
                </a:solidFill>
                <a:latin typeface="Arial"/>
                <a:ea typeface="DejaVu Sans"/>
              </a:rPr>
              <a:t>Absolute</a:t>
            </a:r>
            <a:r>
              <a:rPr lang="ru-RU" sz="2000" b="0" strike="noStrike" spc="-1" dirty="0">
                <a:solidFill>
                  <a:srgbClr val="333333"/>
                </a:solidFill>
                <a:latin typeface="Arial"/>
                <a:ea typeface="DejaVu Sans"/>
              </a:rPr>
              <a:t> </a:t>
            </a:r>
            <a:r>
              <a:rPr lang="ru-RU" sz="2000" b="0" strike="noStrike" spc="-1" dirty="0" err="1">
                <a:solidFill>
                  <a:srgbClr val="333333"/>
                </a:solidFill>
                <a:latin typeface="Arial"/>
                <a:ea typeface="DejaVu Sans"/>
              </a:rPr>
              <a:t>Error</a:t>
            </a:r>
            <a:r>
              <a:rPr lang="ru-RU" sz="2000" b="0" strike="noStrike" spc="-1" dirty="0">
                <a:solidFill>
                  <a:srgbClr val="333333"/>
                </a:solidFill>
                <a:latin typeface="Arial"/>
                <a:ea typeface="DejaVu Sans"/>
              </a:rPr>
              <a:t>) - средняя абсолютная ошибка</a:t>
            </a:r>
            <a:endParaRPr lang="ru-RU" sz="2000" b="0" strike="noStrike" spc="-1" dirty="0">
              <a:latin typeface="Arial"/>
            </a:endParaRPr>
          </a:p>
          <a:p>
            <a:pPr marL="432000" indent="-322920">
              <a:lnSpc>
                <a:spcPct val="100000"/>
              </a:lnSpc>
              <a:spcAft>
                <a:spcPts val="1414"/>
              </a:spcAft>
              <a:buClr>
                <a:srgbClr val="3465A4"/>
              </a:buClr>
              <a:buSzPct val="65000"/>
              <a:buFont typeface="Wingdings" charset="2"/>
              <a:buChar char=""/>
            </a:pPr>
            <a:r>
              <a:rPr lang="ru-RU" sz="2000" b="0" strike="noStrike" spc="-1" dirty="0">
                <a:solidFill>
                  <a:srgbClr val="333333"/>
                </a:solidFill>
                <a:latin typeface="Arial"/>
                <a:ea typeface="DejaVu Sans"/>
              </a:rPr>
              <a:t>MAPE (</a:t>
            </a:r>
            <a:r>
              <a:rPr lang="ru-RU" sz="2000" b="0" strike="noStrike" spc="-1" dirty="0" err="1">
                <a:solidFill>
                  <a:srgbClr val="333333"/>
                </a:solidFill>
                <a:latin typeface="Arial"/>
                <a:ea typeface="DejaVu Sans"/>
              </a:rPr>
              <a:t>Mean</a:t>
            </a:r>
            <a:r>
              <a:rPr lang="ru-RU" sz="2000" b="0" strike="noStrike" spc="-1" dirty="0">
                <a:solidFill>
                  <a:srgbClr val="333333"/>
                </a:solidFill>
                <a:latin typeface="Arial"/>
                <a:ea typeface="DejaVu Sans"/>
              </a:rPr>
              <a:t> </a:t>
            </a:r>
            <a:r>
              <a:rPr lang="ru-RU" sz="2000" b="0" strike="noStrike" spc="-1" dirty="0" err="1">
                <a:solidFill>
                  <a:srgbClr val="333333"/>
                </a:solidFill>
                <a:latin typeface="Arial"/>
                <a:ea typeface="DejaVu Sans"/>
              </a:rPr>
              <a:t>Absolute</a:t>
            </a:r>
            <a:r>
              <a:rPr lang="ru-RU" sz="2000" b="0" strike="noStrike" spc="-1" dirty="0">
                <a:solidFill>
                  <a:srgbClr val="333333"/>
                </a:solidFill>
                <a:latin typeface="Arial"/>
                <a:ea typeface="DejaVu Sans"/>
              </a:rPr>
              <a:t> </a:t>
            </a:r>
            <a:r>
              <a:rPr lang="ru-RU" sz="2000" b="0" strike="noStrike" spc="-1" dirty="0" err="1">
                <a:solidFill>
                  <a:srgbClr val="333333"/>
                </a:solidFill>
                <a:latin typeface="Arial"/>
                <a:ea typeface="DejaVu Sans"/>
              </a:rPr>
              <a:t>Percentage</a:t>
            </a:r>
            <a:r>
              <a:rPr lang="ru-RU" sz="2000" b="0" strike="noStrike" spc="-1" dirty="0">
                <a:solidFill>
                  <a:srgbClr val="333333"/>
                </a:solidFill>
                <a:latin typeface="Arial"/>
                <a:ea typeface="DejaVu Sans"/>
              </a:rPr>
              <a:t> </a:t>
            </a:r>
            <a:r>
              <a:rPr lang="ru-RU" sz="2000" b="0" strike="noStrike" spc="-1" dirty="0" err="1">
                <a:solidFill>
                  <a:srgbClr val="333333"/>
                </a:solidFill>
                <a:latin typeface="Arial"/>
                <a:ea typeface="DejaVu Sans"/>
              </a:rPr>
              <a:t>Error</a:t>
            </a:r>
            <a:r>
              <a:rPr lang="ru-RU" sz="2000" b="0" strike="noStrike" spc="-1" dirty="0">
                <a:solidFill>
                  <a:srgbClr val="333333"/>
                </a:solidFill>
                <a:latin typeface="Arial"/>
                <a:ea typeface="DejaVu Sans"/>
              </a:rPr>
              <a:t>) - средняя абсолютная ошибка в процентах</a:t>
            </a:r>
            <a:endParaRPr lang="ru-RU" sz="2000" dirty="0">
              <a:solidFill>
                <a:srgbClr val="262626"/>
              </a:solidFill>
              <a:latin typeface="+mn-lt"/>
              <a:ea typeface="Open Sans"/>
              <a:cs typeface="ALS Sector Regular" panose="02000000000000000000" pitchFamily="2" charset="0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268718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9A68FC8-8839-4BD0-A8B6-0C8B1924A8F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8</a:t>
            </a:fld>
            <a:endParaRPr lang="ru-RU" dirty="0"/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B431A07B-4120-45A8-87F5-FD0B7543B02C}"/>
              </a:ext>
            </a:extLst>
          </p:cNvPr>
          <p:cNvGrpSpPr/>
          <p:nvPr/>
        </p:nvGrpSpPr>
        <p:grpSpPr>
          <a:xfrm>
            <a:off x="2897436" y="253388"/>
            <a:ext cx="9033831" cy="1024568"/>
            <a:chOff x="1476754" y="3498170"/>
            <a:chExt cx="10010375" cy="667499"/>
          </a:xfrm>
        </p:grpSpPr>
        <p:sp>
          <p:nvSpPr>
            <p:cNvPr id="9" name="Прямоугольник 8">
              <a:extLst>
                <a:ext uri="{FF2B5EF4-FFF2-40B4-BE49-F238E27FC236}">
                  <a16:creationId xmlns:a16="http://schemas.microsoft.com/office/drawing/2014/main" id="{B408C17F-C4A9-45C8-85FF-C29DBCECDC7D}"/>
                </a:ext>
              </a:extLst>
            </p:cNvPr>
            <p:cNvSpPr/>
            <p:nvPr/>
          </p:nvSpPr>
          <p:spPr>
            <a:xfrm>
              <a:off x="1686581" y="3499669"/>
              <a:ext cx="9800548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0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Графики преобразований при применении нормализаторов и </a:t>
              </a:r>
              <a:r>
                <a:rPr lang="ru-RU" sz="2000" spc="180" dirty="0" err="1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стандартизаторов</a:t>
              </a:r>
              <a:r>
                <a:rPr lang="ru-RU" sz="20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(выбор </a:t>
              </a:r>
              <a:r>
                <a:rPr lang="en-US" sz="2000" spc="180" dirty="0" err="1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GridSearch</a:t>
              </a:r>
              <a:r>
                <a:rPr lang="en-US" sz="20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ru-RU" sz="20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и </a:t>
              </a:r>
              <a:r>
                <a:rPr lang="en-US" sz="2000" spc="180" dirty="0" err="1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RandomSearch</a:t>
              </a:r>
              <a:endParaRPr lang="ru-RU" sz="2000" spc="18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Прямоугольник 58">
              <a:extLst>
                <a:ext uri="{FF2B5EF4-FFF2-40B4-BE49-F238E27FC236}">
                  <a16:creationId xmlns:a16="http://schemas.microsoft.com/office/drawing/2014/main" id="{8A2D04C4-68FF-4B8C-B3A7-621C55C3D8E2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12" name="Прямоугольник 58">
              <a:extLst>
                <a:ext uri="{FF2B5EF4-FFF2-40B4-BE49-F238E27FC236}">
                  <a16:creationId xmlns:a16="http://schemas.microsoft.com/office/drawing/2014/main" id="{9DDB7652-1549-4D3B-8E35-D14E582606C3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11369633" y="3498170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D325426-5316-449C-B12A-5A117DBF8C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516" y="1748821"/>
            <a:ext cx="5688376" cy="1766524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CF60BB1-E248-43F4-8B82-8B458659F6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528" y="3877272"/>
            <a:ext cx="5774352" cy="1766524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4BC28709-E7B1-47F8-99C9-A06C03E370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2891" y="1748821"/>
            <a:ext cx="5688376" cy="1769813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ABD3057C-59E6-4CFA-8B22-72604BFB42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2891" y="3877272"/>
            <a:ext cx="5774352" cy="1769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50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6555008-558A-4705-ADA6-A99A535D9A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9</a:t>
            </a:fld>
            <a:endParaRPr lang="ru-RU" dirty="0"/>
          </a:p>
        </p:txBody>
      </p: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F324A62E-A256-4354-8835-CFA3C09136B2}"/>
              </a:ext>
            </a:extLst>
          </p:cNvPr>
          <p:cNvGrpSpPr/>
          <p:nvPr/>
        </p:nvGrpSpPr>
        <p:grpSpPr>
          <a:xfrm>
            <a:off x="3167879" y="469293"/>
            <a:ext cx="8709695" cy="666000"/>
            <a:chOff x="1476753" y="3499669"/>
            <a:chExt cx="4619247" cy="666000"/>
          </a:xfrm>
        </p:grpSpPr>
        <p:sp>
          <p:nvSpPr>
            <p:cNvPr id="15" name="Прямоугольник 14">
              <a:extLst>
                <a:ext uri="{FF2B5EF4-FFF2-40B4-BE49-F238E27FC236}">
                  <a16:creationId xmlns:a16="http://schemas.microsoft.com/office/drawing/2014/main" id="{E589737A-BA23-46A0-A36B-BE16171D8E61}"/>
                </a:ext>
              </a:extLst>
            </p:cNvPr>
            <p:cNvSpPr/>
            <p:nvPr/>
          </p:nvSpPr>
          <p:spPr>
            <a:xfrm>
              <a:off x="1476753" y="3499669"/>
              <a:ext cx="4619247" cy="66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sz="20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ALS Sector Bold" pitchFamily="2" charset="0"/>
                  <a:cs typeface="ALS Sector Bold" pitchFamily="2" charset="0"/>
                </a:rPr>
                <a:t>Работа моделей предсказания Модуля упругости при растяжении (слева) и Прочности при растяжении (справа)</a:t>
              </a:r>
              <a:r>
                <a:rPr lang="ru-RU" sz="2800" spc="180" dirty="0">
                  <a:ln>
                    <a:solidFill>
                      <a:srgbClr val="065CAB"/>
                    </a:solidFill>
                  </a:ln>
                  <a:solidFill>
                    <a:srgbClr val="065CAB"/>
                  </a:solidFill>
                  <a:latin typeface="ALS Sector Bold" pitchFamily="2" charset="0"/>
                  <a:cs typeface="ALS Sector Bold" pitchFamily="2" charset="0"/>
                </a:rPr>
                <a:t> </a:t>
              </a:r>
              <a:endParaRPr lang="ru-RU" sz="2800" spc="180" dirty="0">
                <a:latin typeface="ALS Sector Bold" pitchFamily="2" charset="0"/>
                <a:cs typeface="ALS Sector Bold" pitchFamily="2" charset="0"/>
              </a:endParaRPr>
            </a:p>
          </p:txBody>
        </p:sp>
        <p:sp>
          <p:nvSpPr>
            <p:cNvPr id="16" name="Прямоугольник 58">
              <a:extLst>
                <a:ext uri="{FF2B5EF4-FFF2-40B4-BE49-F238E27FC236}">
                  <a16:creationId xmlns:a16="http://schemas.microsoft.com/office/drawing/2014/main" id="{1C3517E3-F6E0-4F52-AEE5-DC80364E562C}"/>
                </a:ext>
              </a:extLst>
            </p:cNvPr>
            <p:cNvSpPr/>
            <p:nvPr/>
          </p:nvSpPr>
          <p:spPr>
            <a:xfrm rot="10800000" flipH="1">
              <a:off x="1476754" y="3499669"/>
              <a:ext cx="7657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65CA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latin typeface="ALS Sector Regular" panose="02000000000000000000" pitchFamily="2" charset="0"/>
              </a:endParaRPr>
            </a:p>
          </p:txBody>
        </p:sp>
        <p:sp>
          <p:nvSpPr>
            <p:cNvPr id="17" name="Прямоугольник 58">
              <a:extLst>
                <a:ext uri="{FF2B5EF4-FFF2-40B4-BE49-F238E27FC236}">
                  <a16:creationId xmlns:a16="http://schemas.microsoft.com/office/drawing/2014/main" id="{CEC88DFA-D330-4EAE-893E-A44623A39FD6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6005951" y="3499669"/>
              <a:ext cx="90049" cy="666000"/>
            </a:xfrm>
            <a:custGeom>
              <a:avLst/>
              <a:gdLst>
                <a:gd name="connsiteX0" fmla="*/ 0 w 424732"/>
                <a:gd name="connsiteY0" fmla="*/ 0 h 424732"/>
                <a:gd name="connsiteX1" fmla="*/ 424732 w 424732"/>
                <a:gd name="connsiteY1" fmla="*/ 0 h 424732"/>
                <a:gd name="connsiteX2" fmla="*/ 424732 w 424732"/>
                <a:gd name="connsiteY2" fmla="*/ 424732 h 424732"/>
                <a:gd name="connsiteX3" fmla="*/ 0 w 424732"/>
                <a:gd name="connsiteY3" fmla="*/ 424732 h 424732"/>
                <a:gd name="connsiteX4" fmla="*/ 0 w 424732"/>
                <a:gd name="connsiteY4" fmla="*/ 0 h 424732"/>
                <a:gd name="connsiteX0" fmla="*/ 0 w 425450"/>
                <a:gd name="connsiteY0" fmla="*/ 0 h 424732"/>
                <a:gd name="connsiteX1" fmla="*/ 424732 w 425450"/>
                <a:gd name="connsiteY1" fmla="*/ 0 h 424732"/>
                <a:gd name="connsiteX2" fmla="*/ 425450 w 425450"/>
                <a:gd name="connsiteY2" fmla="*/ 238890 h 424732"/>
                <a:gd name="connsiteX3" fmla="*/ 424732 w 425450"/>
                <a:gd name="connsiteY3" fmla="*/ 424732 h 424732"/>
                <a:gd name="connsiteX4" fmla="*/ 0 w 425450"/>
                <a:gd name="connsiteY4" fmla="*/ 424732 h 424732"/>
                <a:gd name="connsiteX5" fmla="*/ 0 w 425450"/>
                <a:gd name="connsiteY5" fmla="*/ 0 h 424732"/>
                <a:gd name="connsiteX0" fmla="*/ 425450 w 516890"/>
                <a:gd name="connsiteY0" fmla="*/ 238890 h 424732"/>
                <a:gd name="connsiteX1" fmla="*/ 424732 w 516890"/>
                <a:gd name="connsiteY1" fmla="*/ 424732 h 424732"/>
                <a:gd name="connsiteX2" fmla="*/ 0 w 516890"/>
                <a:gd name="connsiteY2" fmla="*/ 424732 h 424732"/>
                <a:gd name="connsiteX3" fmla="*/ 0 w 516890"/>
                <a:gd name="connsiteY3" fmla="*/ 0 h 424732"/>
                <a:gd name="connsiteX4" fmla="*/ 424732 w 516890"/>
                <a:gd name="connsiteY4" fmla="*/ 0 h 424732"/>
                <a:gd name="connsiteX5" fmla="*/ 516890 w 516890"/>
                <a:gd name="connsiteY5" fmla="*/ 330330 h 424732"/>
                <a:gd name="connsiteX0" fmla="*/ 424732 w 516890"/>
                <a:gd name="connsiteY0" fmla="*/ 424732 h 424732"/>
                <a:gd name="connsiteX1" fmla="*/ 0 w 516890"/>
                <a:gd name="connsiteY1" fmla="*/ 424732 h 424732"/>
                <a:gd name="connsiteX2" fmla="*/ 0 w 516890"/>
                <a:gd name="connsiteY2" fmla="*/ 0 h 424732"/>
                <a:gd name="connsiteX3" fmla="*/ 424732 w 516890"/>
                <a:gd name="connsiteY3" fmla="*/ 0 h 424732"/>
                <a:gd name="connsiteX4" fmla="*/ 516890 w 516890"/>
                <a:gd name="connsiteY4" fmla="*/ 330330 h 424732"/>
                <a:gd name="connsiteX0" fmla="*/ 424732 w 424732"/>
                <a:gd name="connsiteY0" fmla="*/ 424732 h 424732"/>
                <a:gd name="connsiteX1" fmla="*/ 0 w 424732"/>
                <a:gd name="connsiteY1" fmla="*/ 424732 h 424732"/>
                <a:gd name="connsiteX2" fmla="*/ 0 w 424732"/>
                <a:gd name="connsiteY2" fmla="*/ 0 h 424732"/>
                <a:gd name="connsiteX3" fmla="*/ 424732 w 424732"/>
                <a:gd name="connsiteY3" fmla="*/ 0 h 424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732" h="424732">
                  <a:moveTo>
                    <a:pt x="424732" y="424732"/>
                  </a:moveTo>
                  <a:lnTo>
                    <a:pt x="0" y="424732"/>
                  </a:lnTo>
                  <a:lnTo>
                    <a:pt x="0" y="0"/>
                  </a:lnTo>
                  <a:lnTo>
                    <a:pt x="424732" y="0"/>
                  </a:lnTo>
                </a:path>
              </a:pathLst>
            </a:custGeom>
            <a:ln w="16510">
              <a:solidFill>
                <a:srgbClr val="0046A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rgbClr val="065CAB"/>
                </a:solidFill>
                <a:latin typeface="ALS Sector Regular" panose="02000000000000000000" pitchFamily="2" charset="0"/>
              </a:endParaRPr>
            </a:p>
          </p:txBody>
        </p:sp>
      </p:grp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7C2E2CE-2E44-453D-9982-B8D41760B2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658" y="1172489"/>
            <a:ext cx="4816165" cy="1010453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CB5BA6E0-A044-4173-A4E3-CF17356ED7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585" y="2111730"/>
            <a:ext cx="4912238" cy="1010453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0434B736-E68C-492C-ACFD-5C7E7D0A5A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364" y="3099646"/>
            <a:ext cx="4912238" cy="1010453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749E06D7-1BE9-4F70-A7D3-1DA44D4F85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657" y="4084643"/>
            <a:ext cx="4816165" cy="1010453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E989FC07-A290-494F-9D55-D35F685016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8782" y="5180285"/>
            <a:ext cx="4852541" cy="1010454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A6B9813C-B55D-4872-A280-A87FBDAFB2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79214" y="1172489"/>
            <a:ext cx="4912238" cy="1010453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2F3D29AC-BE07-4521-9521-11A400A6874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79214" y="2142034"/>
            <a:ext cx="4912237" cy="1092267"/>
          </a:xfrm>
          <a:prstGeom prst="rect">
            <a:avLst/>
          </a:prstGeom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EDA881A2-6FFC-4B02-8EFB-7074AC716FF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79214" y="3193395"/>
            <a:ext cx="4912237" cy="1092267"/>
          </a:xfrm>
          <a:prstGeom prst="rect">
            <a:avLst/>
          </a:prstGeom>
        </p:spPr>
      </p:pic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459734DF-2CB5-40D5-8AA0-0227B1A4CA2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27250" y="4244754"/>
            <a:ext cx="4912237" cy="1010453"/>
          </a:xfrm>
          <a:prstGeom prst="rect">
            <a:avLst/>
          </a:prstGeom>
        </p:spPr>
      </p:pic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D2A79B02-E7A2-4DC8-9A5F-601B0CAC2D5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27250" y="5180285"/>
            <a:ext cx="4912238" cy="1010453"/>
          </a:xfrm>
          <a:prstGeom prst="rect">
            <a:avLst/>
          </a:prstGeom>
        </p:spPr>
      </p:pic>
      <p:sp>
        <p:nvSpPr>
          <p:cNvPr id="34" name="Текст 2">
            <a:extLst>
              <a:ext uri="{FF2B5EF4-FFF2-40B4-BE49-F238E27FC236}">
                <a16:creationId xmlns:a16="http://schemas.microsoft.com/office/drawing/2014/main" id="{F0D82477-F4DE-49E5-AD72-37CD7F499B29}"/>
              </a:ext>
            </a:extLst>
          </p:cNvPr>
          <p:cNvSpPr txBox="1">
            <a:spLocks/>
          </p:cNvSpPr>
          <p:nvPr/>
        </p:nvSpPr>
        <p:spPr>
          <a:xfrm>
            <a:off x="4889634" y="1318662"/>
            <a:ext cx="2113644" cy="779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Noto Sans Symbols"/>
              <a:buNone/>
              <a:defRPr sz="2700" b="0" i="0" u="none" strike="noStrike" cap="none" baseline="0">
                <a:solidFill>
                  <a:srgbClr val="F1BE29"/>
                </a:solidFill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6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algn="ctr"/>
            <a:r>
              <a:rPr lang="en-US" sz="2000" dirty="0"/>
              <a:t>Linear Regression</a:t>
            </a:r>
            <a:endParaRPr lang="ru-RU" sz="2000" dirty="0"/>
          </a:p>
        </p:txBody>
      </p:sp>
      <p:sp>
        <p:nvSpPr>
          <p:cNvPr id="35" name="Текст 2">
            <a:extLst>
              <a:ext uri="{FF2B5EF4-FFF2-40B4-BE49-F238E27FC236}">
                <a16:creationId xmlns:a16="http://schemas.microsoft.com/office/drawing/2014/main" id="{9859B7CF-CAC8-4649-BB2D-84160853EE72}"/>
              </a:ext>
            </a:extLst>
          </p:cNvPr>
          <p:cNvSpPr txBox="1">
            <a:spLocks/>
          </p:cNvSpPr>
          <p:nvPr/>
        </p:nvSpPr>
        <p:spPr>
          <a:xfrm>
            <a:off x="4889634" y="2259770"/>
            <a:ext cx="2113644" cy="779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Noto Sans Symbols"/>
              <a:buNone/>
              <a:defRPr sz="2700" b="0" i="0" u="none" strike="noStrike" cap="none" baseline="0">
                <a:solidFill>
                  <a:srgbClr val="F1BE29"/>
                </a:solidFill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6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algn="ctr"/>
            <a:r>
              <a:rPr lang="ru-RU" sz="1800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K</a:t>
            </a:r>
            <a:r>
              <a:rPr lang="en-US" sz="1800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n</a:t>
            </a:r>
            <a:r>
              <a:rPr lang="ru-RU" sz="1800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eighbors</a:t>
            </a:r>
            <a:r>
              <a:rPr lang="en-US" sz="1800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 </a:t>
            </a:r>
            <a:r>
              <a:rPr lang="ru-RU" sz="1800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Regressor</a:t>
            </a:r>
            <a:endParaRPr lang="ru-RU" sz="2000" dirty="0"/>
          </a:p>
        </p:txBody>
      </p:sp>
      <p:sp>
        <p:nvSpPr>
          <p:cNvPr id="36" name="Текст 2">
            <a:extLst>
              <a:ext uri="{FF2B5EF4-FFF2-40B4-BE49-F238E27FC236}">
                <a16:creationId xmlns:a16="http://schemas.microsoft.com/office/drawing/2014/main" id="{6BF68979-8E94-479A-B8A6-806FA27DC87B}"/>
              </a:ext>
            </a:extLst>
          </p:cNvPr>
          <p:cNvSpPr txBox="1">
            <a:spLocks/>
          </p:cNvSpPr>
          <p:nvPr/>
        </p:nvSpPr>
        <p:spPr>
          <a:xfrm>
            <a:off x="4889634" y="3193395"/>
            <a:ext cx="2113644" cy="779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Noto Sans Symbols"/>
              <a:buNone/>
              <a:defRPr sz="2700" b="0" i="0" u="none" strike="noStrike" cap="none" baseline="0">
                <a:solidFill>
                  <a:srgbClr val="F1BE29"/>
                </a:solidFill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6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algn="ctr"/>
            <a:r>
              <a:rPr lang="ru-RU" sz="1800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Random </a:t>
            </a:r>
            <a:endParaRPr lang="en-US" sz="1800" dirty="0">
              <a:effectLst/>
              <a:latin typeface="Times New Roman" panose="02020603050405020304" pitchFamily="18" charset="0"/>
              <a:ea typeface="Arial" panose="020B0604020202020204" pitchFamily="34" charset="0"/>
            </a:endParaRPr>
          </a:p>
          <a:p>
            <a:pPr algn="ctr"/>
            <a:r>
              <a:rPr lang="ru-RU" sz="1800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Forest</a:t>
            </a:r>
            <a:endParaRPr lang="ru-RU" sz="2000" dirty="0"/>
          </a:p>
        </p:txBody>
      </p:sp>
      <p:sp>
        <p:nvSpPr>
          <p:cNvPr id="37" name="Текст 2">
            <a:extLst>
              <a:ext uri="{FF2B5EF4-FFF2-40B4-BE49-F238E27FC236}">
                <a16:creationId xmlns:a16="http://schemas.microsoft.com/office/drawing/2014/main" id="{243C3A94-1D23-4FC5-B472-971CCB0A346E}"/>
              </a:ext>
            </a:extLst>
          </p:cNvPr>
          <p:cNvSpPr txBox="1">
            <a:spLocks/>
          </p:cNvSpPr>
          <p:nvPr/>
        </p:nvSpPr>
        <p:spPr>
          <a:xfrm>
            <a:off x="4852250" y="4312730"/>
            <a:ext cx="2113644" cy="779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Noto Sans Symbols"/>
              <a:buNone/>
              <a:defRPr sz="2700" b="0" i="0" u="none" strike="noStrike" cap="none" baseline="0">
                <a:solidFill>
                  <a:srgbClr val="F1BE29"/>
                </a:solidFill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6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algn="ctr"/>
            <a:r>
              <a:rPr lang="en-US" sz="1800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Support Vector Regression</a:t>
            </a:r>
            <a:endParaRPr lang="ru-RU" sz="2000" dirty="0"/>
          </a:p>
        </p:txBody>
      </p:sp>
      <p:sp>
        <p:nvSpPr>
          <p:cNvPr id="38" name="Текст 2">
            <a:extLst>
              <a:ext uri="{FF2B5EF4-FFF2-40B4-BE49-F238E27FC236}">
                <a16:creationId xmlns:a16="http://schemas.microsoft.com/office/drawing/2014/main" id="{8F277CC4-D1C7-441D-9253-6523294DCDF6}"/>
              </a:ext>
            </a:extLst>
          </p:cNvPr>
          <p:cNvSpPr txBox="1">
            <a:spLocks/>
          </p:cNvSpPr>
          <p:nvPr/>
        </p:nvSpPr>
        <p:spPr>
          <a:xfrm>
            <a:off x="4814866" y="5295965"/>
            <a:ext cx="2113644" cy="779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Noto Sans Symbols"/>
              <a:buNone/>
              <a:defRPr sz="2700" b="0" i="0" u="none" strike="noStrike" cap="none" baseline="0">
                <a:solidFill>
                  <a:srgbClr val="F1BE29"/>
                </a:solidFill>
                <a:latin typeface="ALS Sector Regular" panose="02000000000000000000" pitchFamily="2" charset="0"/>
                <a:ea typeface="Open Sans"/>
                <a:cs typeface="ALS Sector Regular" panose="02000000000000000000" pitchFamily="2" charset="0"/>
                <a:sym typeface="Open Sans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6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400" b="0" i="0" u="none" strike="noStrike" cap="none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algn="ctr"/>
            <a:r>
              <a:rPr lang="en-US" sz="1800" dirty="0">
                <a:effectLst/>
                <a:latin typeface="Times New Roman" panose="02020603050405020304" pitchFamily="18" charset="0"/>
                <a:ea typeface="Arial" panose="020B0604020202020204" pitchFamily="34" charset="0"/>
              </a:rPr>
              <a:t>Gradient Boosting Regressor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1252381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If,kjyVUNE_28012021">
  <a:themeElements>
    <a:clrScheme name="МГТУ10128">
      <a:dk1>
        <a:srgbClr val="000000"/>
      </a:dk1>
      <a:lt1>
        <a:srgbClr val="FFFFFF"/>
      </a:lt1>
      <a:dk2>
        <a:srgbClr val="062646"/>
      </a:dk2>
      <a:lt2>
        <a:srgbClr val="E3F0FD"/>
      </a:lt2>
      <a:accent1>
        <a:srgbClr val="0E5DAB"/>
      </a:accent1>
      <a:accent2>
        <a:srgbClr val="7BC6DF"/>
      </a:accent2>
      <a:accent3>
        <a:srgbClr val="F99D27"/>
      </a:accent3>
      <a:accent4>
        <a:srgbClr val="BDD7EE"/>
      </a:accent4>
      <a:accent5>
        <a:srgbClr val="FFC000"/>
      </a:accent5>
      <a:accent6>
        <a:srgbClr val="A5A5A5"/>
      </a:accent6>
      <a:hlink>
        <a:srgbClr val="1F75E2"/>
      </a:hlink>
      <a:folHlink>
        <a:srgbClr val="FA34DE"/>
      </a:folHlink>
    </a:clrScheme>
    <a:fontScheme name="Основная">
      <a:majorFont>
        <a:latin typeface="ALS Sector Bold"/>
        <a:ea typeface=""/>
        <a:cs typeface=""/>
      </a:majorFont>
      <a:minorFont>
        <a:latin typeface="ALS Sector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sz="2300" dirty="0">
            <a:latin typeface="+mn-lt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1181</TotalTime>
  <Words>338</Words>
  <Application>Microsoft Office PowerPoint</Application>
  <PresentationFormat>Широкоэкранный</PresentationFormat>
  <Paragraphs>58</Paragraphs>
  <Slides>13</Slides>
  <Notes>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21" baseType="lpstr">
      <vt:lpstr>ALS Sector Regular</vt:lpstr>
      <vt:lpstr>Arial</vt:lpstr>
      <vt:lpstr>Times New Roman</vt:lpstr>
      <vt:lpstr>Noto Sans Symbols</vt:lpstr>
      <vt:lpstr>Wingdings</vt:lpstr>
      <vt:lpstr>ALS Sector Bold</vt:lpstr>
      <vt:lpstr>Open Sans</vt:lpstr>
      <vt:lpstr>If,kjyVUNE_28012021</vt:lpstr>
      <vt:lpstr> Выпускная квалификационная работа  по курсу "Data Science"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Фомина Ольга</dc:creator>
  <cp:lastModifiedBy>Марина Запорожец</cp:lastModifiedBy>
  <cp:revision>117</cp:revision>
  <dcterms:created xsi:type="dcterms:W3CDTF">2021-02-24T09:03:25Z</dcterms:created>
  <dcterms:modified xsi:type="dcterms:W3CDTF">2023-04-25T06:28:09Z</dcterms:modified>
</cp:coreProperties>
</file>